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 id="2147483682" r:id="rId5"/>
    <p:sldMasterId id="2147483684" r:id="rId6"/>
    <p:sldMasterId id="2147483696" r:id="rId7"/>
    <p:sldMasterId id="2147483752" r:id="rId8"/>
    <p:sldMasterId id="2147483758" r:id="rId9"/>
    <p:sldMasterId id="2147483769" r:id="rId10"/>
  </p:sldMasterIdLst>
  <p:notesMasterIdLst>
    <p:notesMasterId r:id="rId35"/>
  </p:notesMasterIdLst>
  <p:handoutMasterIdLst>
    <p:handoutMasterId r:id="rId36"/>
  </p:handoutMasterIdLst>
  <p:sldIdLst>
    <p:sldId id="257" r:id="rId11"/>
    <p:sldId id="10281" r:id="rId12"/>
    <p:sldId id="10248" r:id="rId13"/>
    <p:sldId id="10241" r:id="rId14"/>
    <p:sldId id="10242" r:id="rId15"/>
    <p:sldId id="10243" r:id="rId16"/>
    <p:sldId id="10244" r:id="rId17"/>
    <p:sldId id="10245" r:id="rId18"/>
    <p:sldId id="10262" r:id="rId19"/>
    <p:sldId id="10247" r:id="rId20"/>
    <p:sldId id="10285" r:id="rId21"/>
    <p:sldId id="10250" r:id="rId22"/>
    <p:sldId id="317" r:id="rId23"/>
    <p:sldId id="10282" r:id="rId24"/>
    <p:sldId id="10284" r:id="rId25"/>
    <p:sldId id="313" r:id="rId26"/>
    <p:sldId id="10286" r:id="rId27"/>
    <p:sldId id="10255" r:id="rId28"/>
    <p:sldId id="10256" r:id="rId29"/>
    <p:sldId id="10257" r:id="rId30"/>
    <p:sldId id="10258" r:id="rId31"/>
    <p:sldId id="10259" r:id="rId32"/>
    <p:sldId id="315" r:id="rId33"/>
    <p:sldId id="10287" r:id="rId34"/>
  </p:sldIdLst>
  <p:sldSz cx="9144000" cy="6858000" type="screen4x3"/>
  <p:notesSz cx="6950075"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400"/>
    <a:srgbClr val="0050AA"/>
    <a:srgbClr val="333333"/>
    <a:srgbClr val="FFFFFF"/>
    <a:srgbClr val="009DD9"/>
    <a:srgbClr val="0079B6"/>
    <a:srgbClr val="007DB6"/>
    <a:srgbClr val="523A58"/>
    <a:srgbClr val="6EA20A"/>
    <a:srgbClr val="CCCF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F6465-9058-49F4-834A-5311EF4A2FFD}" v="137" dt="2019-01-24T16:52:47.3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8" autoAdjust="0"/>
    <p:restoredTop sz="59350" autoAdjust="0"/>
  </p:normalViewPr>
  <p:slideViewPr>
    <p:cSldViewPr snapToObjects="1">
      <p:cViewPr varScale="1">
        <p:scale>
          <a:sx n="60" d="100"/>
          <a:sy n="60" d="100"/>
        </p:scale>
        <p:origin x="2394" y="6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2" d="100"/>
          <a:sy n="122" d="100"/>
        </p:scale>
        <p:origin x="-3920" y="-9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solidFill>
                <a:srgbClr val="333333"/>
              </a:solidFill>
              <a:latin typeface="Arial"/>
              <a:cs typeface="Arial"/>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B0BA26D4-4244-7748-A32B-487193F68E07}" type="datetimeFigureOut">
              <a:rPr lang="en-US" smtClean="0">
                <a:solidFill>
                  <a:srgbClr val="333333"/>
                </a:solidFill>
                <a:latin typeface="Arial"/>
                <a:cs typeface="Arial"/>
              </a:rPr>
              <a:pPr/>
              <a:t>10/31/2020</a:t>
            </a:fld>
            <a:endParaRPr lang="en-US" dirty="0">
              <a:solidFill>
                <a:srgbClr val="333333"/>
              </a:solidFill>
              <a:latin typeface="Arial"/>
              <a:cs typeface="Arial"/>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solidFill>
                <a:srgbClr val="333333"/>
              </a:solidFill>
              <a:latin typeface="Arial"/>
              <a:cs typeface="Arial"/>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445F3090-FAF7-ED4B-BF4A-2F7830C00B62}" type="slidenum">
              <a:rPr lang="en-US" smtClean="0">
                <a:solidFill>
                  <a:srgbClr val="333333"/>
                </a:solidFill>
                <a:latin typeface="Arial"/>
                <a:cs typeface="Arial"/>
              </a:rPr>
              <a:pPr/>
              <a:t>‹#›</a:t>
            </a:fld>
            <a:endParaRPr lang="en-US" dirty="0">
              <a:solidFill>
                <a:srgbClr val="333333"/>
              </a:solidFill>
              <a:latin typeface="Arial"/>
              <a:cs typeface="Arial"/>
            </a:endParaRPr>
          </a:p>
        </p:txBody>
      </p:sp>
    </p:spTree>
    <p:extLst>
      <p:ext uri="{BB962C8B-B14F-4D97-AF65-F5344CB8AC3E}">
        <p14:creationId xmlns:p14="http://schemas.microsoft.com/office/powerpoint/2010/main" val="15753058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solidFill>
                  <a:srgbClr val="333333"/>
                </a:solidFill>
                <a:latin typeface="Arial"/>
                <a:cs typeface="Arial"/>
              </a:defRPr>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solidFill>
                  <a:srgbClr val="333333"/>
                </a:solidFill>
                <a:latin typeface="Arial"/>
                <a:cs typeface="Arial"/>
              </a:defRPr>
            </a:lvl1pPr>
          </a:lstStyle>
          <a:p>
            <a:fld id="{23F94C8F-728C-254A-B74F-36B091C8E7E8}" type="datetimeFigureOut">
              <a:rPr lang="en-US" smtClean="0"/>
              <a:pPr/>
              <a:t>10/31/2020</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1158346"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solidFill>
                  <a:srgbClr val="333333"/>
                </a:solidFill>
                <a:latin typeface="Arial"/>
                <a:cs typeface="Arial"/>
              </a:defRPr>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solidFill>
                  <a:srgbClr val="333333"/>
                </a:solidFill>
                <a:latin typeface="Arial"/>
                <a:cs typeface="Arial"/>
              </a:defRPr>
            </a:lvl1pPr>
          </a:lstStyle>
          <a:p>
            <a:fld id="{459164AF-701B-0B49-8AEC-05E2F25FB4B4}" type="slidenum">
              <a:rPr lang="en-US" smtClean="0"/>
              <a:pPr/>
              <a:t>‹#›</a:t>
            </a:fld>
            <a:endParaRPr lang="en-US" dirty="0"/>
          </a:p>
        </p:txBody>
      </p:sp>
    </p:spTree>
    <p:extLst>
      <p:ext uri="{BB962C8B-B14F-4D97-AF65-F5344CB8AC3E}">
        <p14:creationId xmlns:p14="http://schemas.microsoft.com/office/powerpoint/2010/main" val="12609026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rgbClr val="333333"/>
        </a:solidFill>
        <a:latin typeface="Arial"/>
        <a:ea typeface="+mn-ea"/>
        <a:cs typeface="Arial"/>
      </a:defRPr>
    </a:lvl1pPr>
    <a:lvl2pPr marL="457200" algn="l" defTabSz="457200" rtl="0" eaLnBrk="1" latinLnBrk="0" hangingPunct="1">
      <a:defRPr sz="1200" kern="1200">
        <a:solidFill>
          <a:srgbClr val="333333"/>
        </a:solidFill>
        <a:latin typeface="Arial"/>
        <a:ea typeface="+mn-ea"/>
        <a:cs typeface="Arial"/>
      </a:defRPr>
    </a:lvl2pPr>
    <a:lvl3pPr marL="914400" algn="l" defTabSz="457200" rtl="0" eaLnBrk="1" latinLnBrk="0" hangingPunct="1">
      <a:defRPr sz="1200" kern="1200">
        <a:solidFill>
          <a:srgbClr val="333333"/>
        </a:solidFill>
        <a:latin typeface="Arial"/>
        <a:ea typeface="+mn-ea"/>
        <a:cs typeface="Arial"/>
      </a:defRPr>
    </a:lvl3pPr>
    <a:lvl4pPr marL="1371600" algn="l" defTabSz="457200" rtl="0" eaLnBrk="1" latinLnBrk="0" hangingPunct="1">
      <a:defRPr sz="1200" kern="1200">
        <a:solidFill>
          <a:srgbClr val="333333"/>
        </a:solidFill>
        <a:latin typeface="Arial"/>
        <a:ea typeface="+mn-ea"/>
        <a:cs typeface="Arial"/>
      </a:defRPr>
    </a:lvl4pPr>
    <a:lvl5pPr marL="1828800" algn="l" defTabSz="457200" rtl="0" eaLnBrk="1" latinLnBrk="0" hangingPunct="1">
      <a:defRPr sz="1200" kern="1200">
        <a:solidFill>
          <a:srgbClr val="333333"/>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4CE7C82-7652-4C49-9E7F-4970147BB769}" type="slidenum">
              <a:rPr lang="en-US" smtClean="0"/>
              <a:pPr/>
              <a:t>1</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US" altLang="zh-CN" dirty="0"/>
              <a:t>Good afternoon, Thanks Fan for the introduction. my Name is Chaoshun Hu, I am current a senior data scientist with a strong background in Geophysics.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recent blind testing for new </a:t>
            </a:r>
            <a:r>
              <a:rPr lang="en-US" dirty="0" err="1"/>
              <a:t>secnarios</a:t>
            </a:r>
            <a:r>
              <a:rPr lang="en-US" dirty="0"/>
              <a:t>. We have test 4 and 5 different MCBU fields. Our </a:t>
            </a:r>
            <a:r>
              <a:rPr kumimoji="0" lang="en-US" sz="1200" b="1" i="0" u="sng" strike="noStrike" kern="1200" cap="none" spc="0" normalizeH="0" baseline="0" noProof="0" dirty="0">
                <a:ln>
                  <a:noFill/>
                </a:ln>
                <a:solidFill>
                  <a:srgbClr val="FFFF00"/>
                </a:solidFill>
                <a:effectLst/>
                <a:uLnTx/>
                <a:uFillTx/>
                <a:latin typeface="Arial"/>
                <a:ea typeface="+mn-ea"/>
                <a:cs typeface="Arial"/>
              </a:rPr>
              <a:t>CVX proprietary new </a:t>
            </a:r>
            <a:r>
              <a:rPr kumimoji="0" lang="en-US" sz="1200" b="1" i="0" u="sng" strike="noStrike" kern="1200" cap="none" spc="0" normalizeH="0" baseline="0" noProof="0" dirty="0" err="1">
                <a:ln>
                  <a:noFill/>
                </a:ln>
                <a:solidFill>
                  <a:srgbClr val="FFFF00"/>
                </a:solidFill>
                <a:effectLst/>
                <a:uLnTx/>
                <a:uFillTx/>
                <a:latin typeface="Arial"/>
                <a:ea typeface="+mn-ea"/>
                <a:cs typeface="Arial"/>
              </a:rPr>
              <a:t>Unet</a:t>
            </a:r>
            <a:r>
              <a:rPr kumimoji="0" lang="en-US" sz="1200" b="1" i="0" u="sng" strike="noStrike" kern="1200" cap="none" spc="0" normalizeH="0" baseline="0" noProof="0" dirty="0">
                <a:ln>
                  <a:noFill/>
                </a:ln>
                <a:solidFill>
                  <a:srgbClr val="FFFF00"/>
                </a:solidFill>
                <a:effectLst/>
                <a:uLnTx/>
                <a:uFillTx/>
                <a:latin typeface="Arial"/>
                <a:ea typeface="+mn-ea"/>
                <a:cs typeface="Arial"/>
              </a:rPr>
              <a:t> model ensures ALF to be powerful &amp; generalizable to new fields in MCBU</a:t>
            </a:r>
          </a:p>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10</a:t>
            </a:fld>
            <a:endParaRPr lang="en-US" dirty="0"/>
          </a:p>
        </p:txBody>
      </p:sp>
    </p:spTree>
    <p:extLst>
      <p:ext uri="{BB962C8B-B14F-4D97-AF65-F5344CB8AC3E}">
        <p14:creationId xmlns:p14="http://schemas.microsoft.com/office/powerpoint/2010/main" val="192982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I learn slide.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dirty="0"/>
              <a:t>, Understanding 10 classic deep learning neural network architecture is a requirement if we want to design </a:t>
            </a:r>
            <a:r>
              <a:rPr lang="en-US" dirty="0">
                <a:solidFill>
                  <a:srgbClr val="FFFF00"/>
                </a:solidFill>
              </a:rPr>
              <a:t>generalizable</a:t>
            </a:r>
            <a:r>
              <a:rPr lang="en-US" dirty="0"/>
              <a:t> neural network for Deep learning type application.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a:t>
            </a:r>
            <a:r>
              <a:rPr lang="en-US" baseline="30000" dirty="0"/>
              <a:t>nd</a:t>
            </a:r>
            <a:r>
              <a:rPr lang="en-US" dirty="0"/>
              <a:t> Hyperparameter tuning is very important to overcome </a:t>
            </a:r>
            <a:r>
              <a:rPr lang="en-US" dirty="0">
                <a:solidFill>
                  <a:srgbClr val="FFFF00"/>
                </a:solidFill>
              </a:rPr>
              <a:t>overfitting</a:t>
            </a:r>
          </a:p>
          <a:p>
            <a:endParaRPr lang="en-US" dirty="0"/>
          </a:p>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11</a:t>
            </a:fld>
            <a:endParaRPr lang="en-US" dirty="0"/>
          </a:p>
        </p:txBody>
      </p:sp>
    </p:spTree>
    <p:extLst>
      <p:ext uri="{BB962C8B-B14F-4D97-AF65-F5344CB8AC3E}">
        <p14:creationId xmlns:p14="http://schemas.microsoft.com/office/powerpoint/2010/main" val="299893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2</a:t>
            </a:r>
            <a:r>
              <a:rPr lang="en-US" baseline="30000" dirty="0"/>
              <a:t>nd</a:t>
            </a:r>
            <a:r>
              <a:rPr lang="en-US" dirty="0"/>
              <a:t> project is </a:t>
            </a:r>
            <a:r>
              <a:rPr lang="en-US" dirty="0" err="1"/>
              <a:t>Poc</a:t>
            </a:r>
            <a:r>
              <a:rPr lang="en-US" dirty="0"/>
              <a:t> experiment, I collaborated with Lin Zhang form seismic imaging R&amp;D. deep learning clustering to classify different DAS </a:t>
            </a:r>
            <a:r>
              <a:rPr lang="en-US" dirty="0" err="1"/>
              <a:t>microseismic</a:t>
            </a:r>
            <a:r>
              <a:rPr lang="en-US" dirty="0"/>
              <a:t> events.</a:t>
            </a:r>
          </a:p>
        </p:txBody>
      </p:sp>
      <p:sp>
        <p:nvSpPr>
          <p:cNvPr id="4" name="Slide Number Placeholder 3"/>
          <p:cNvSpPr>
            <a:spLocks noGrp="1"/>
          </p:cNvSpPr>
          <p:nvPr>
            <p:ph type="sldNum" sz="quarter" idx="5"/>
          </p:nvPr>
        </p:nvSpPr>
        <p:spPr/>
        <p:txBody>
          <a:bodyPr/>
          <a:lstStyle/>
          <a:p>
            <a:fld id="{459164AF-701B-0B49-8AEC-05E2F25FB4B4}" type="slidenum">
              <a:rPr lang="en-US" smtClean="0"/>
              <a:pPr/>
              <a:t>12</a:t>
            </a:fld>
            <a:endParaRPr lang="en-US" dirty="0"/>
          </a:p>
        </p:txBody>
      </p:sp>
    </p:spTree>
    <p:extLst>
      <p:ext uri="{BB962C8B-B14F-4D97-AF65-F5344CB8AC3E}">
        <p14:creationId xmlns:p14="http://schemas.microsoft.com/office/powerpoint/2010/main" val="886559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a:t>
            </a:r>
            <a:r>
              <a:rPr lang="en-US" dirty="0" err="1"/>
              <a:t>lof</a:t>
            </a:r>
            <a:r>
              <a:rPr lang="en-US" dirty="0"/>
              <a:t> of you may be familiar with DAS means distributed acoustic sensing already.</a:t>
            </a:r>
          </a:p>
          <a:p>
            <a:r>
              <a:rPr lang="en-US" dirty="0"/>
              <a:t>It is used for unconventional. </a:t>
            </a:r>
          </a:p>
          <a:p>
            <a:r>
              <a:rPr lang="en-US" dirty="0"/>
              <a:t>We have two wells here. Left One is treatment well. Right one is observation well where the fiber is located. </a:t>
            </a:r>
          </a:p>
          <a:p>
            <a:r>
              <a:rPr lang="en-US" dirty="0"/>
              <a:t>We use </a:t>
            </a:r>
            <a:r>
              <a:rPr lang="en-US" dirty="0" err="1"/>
              <a:t>hydraultic</a:t>
            </a:r>
            <a:r>
              <a:rPr lang="en-US" dirty="0"/>
              <a:t> fracturing in treatment well To generate fractures which will induce </a:t>
            </a:r>
            <a:r>
              <a:rPr lang="en-US" dirty="0" err="1"/>
              <a:t>microseismic</a:t>
            </a:r>
            <a:r>
              <a:rPr lang="en-US" dirty="0"/>
              <a:t> signal to be captured by fiber sensors on the right well. </a:t>
            </a:r>
          </a:p>
          <a:p>
            <a:endParaRPr lang="en-US" dirty="0"/>
          </a:p>
          <a:p>
            <a:r>
              <a:rPr lang="en-US" dirty="0"/>
              <a:t>On the right, the two seismograms represents two different fracturing type.</a:t>
            </a:r>
          </a:p>
          <a:p>
            <a:endParaRPr lang="en-US" dirty="0"/>
          </a:p>
          <a:p>
            <a:r>
              <a:rPr lang="en-US" dirty="0"/>
              <a:t>The project I am working is to </a:t>
            </a:r>
            <a:r>
              <a:rPr lang="en-US" dirty="0" err="1"/>
              <a:t>classifiy</a:t>
            </a:r>
            <a:r>
              <a:rPr lang="en-US" dirty="0"/>
              <a:t> these events which can help to see what kind of fracture happen In subsurface which will play an important role for unconventional oil and gas production.</a:t>
            </a:r>
          </a:p>
        </p:txBody>
      </p:sp>
      <p:sp>
        <p:nvSpPr>
          <p:cNvPr id="4" name="Slide Number Placeholder 3"/>
          <p:cNvSpPr>
            <a:spLocks noGrp="1"/>
          </p:cNvSpPr>
          <p:nvPr>
            <p:ph type="sldNum" sz="quarter" idx="10"/>
          </p:nvPr>
        </p:nvSpPr>
        <p:spPr/>
        <p:txBody>
          <a:bodyPr/>
          <a:lstStyle/>
          <a:p>
            <a:pPr defTabSz="462458">
              <a:defRPr/>
            </a:pPr>
            <a:fld id="{B5F8569C-0816-9148-9CE0-9839040A8AB5}" type="slidenum">
              <a:rPr lang="en-US"/>
              <a:pPr defTabSz="462458">
                <a:defRPr/>
              </a:pPr>
              <a:t>13</a:t>
            </a:fld>
            <a:endParaRPr lang="en-US"/>
          </a:p>
        </p:txBody>
      </p:sp>
    </p:spTree>
    <p:extLst>
      <p:ext uri="{BB962C8B-B14F-4D97-AF65-F5344CB8AC3E}">
        <p14:creationId xmlns:p14="http://schemas.microsoft.com/office/powerpoint/2010/main" val="182926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the dataset we have 1000 datasets. Those datasets are generated using </a:t>
            </a:r>
            <a:r>
              <a:rPr lang="en-US" sz="1200" dirty="0"/>
              <a:t>Random moment tensors constrained by being CLVD, TC, or DC dominated shown in right figure.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left bottom shows the images.</a:t>
            </a:r>
          </a:p>
        </p:txBody>
      </p:sp>
      <p:sp>
        <p:nvSpPr>
          <p:cNvPr id="4" name="Slide Number Placeholder 3"/>
          <p:cNvSpPr>
            <a:spLocks noGrp="1"/>
          </p:cNvSpPr>
          <p:nvPr>
            <p:ph type="sldNum" sz="quarter" idx="5"/>
          </p:nvPr>
        </p:nvSpPr>
        <p:spPr/>
        <p:txBody>
          <a:bodyPr/>
          <a:lstStyle/>
          <a:p>
            <a:fld id="{459164AF-701B-0B49-8AEC-05E2F25FB4B4}" type="slidenum">
              <a:rPr lang="en-US" smtClean="0"/>
              <a:pPr/>
              <a:t>14</a:t>
            </a:fld>
            <a:endParaRPr lang="en-US" dirty="0"/>
          </a:p>
        </p:txBody>
      </p:sp>
    </p:spTree>
    <p:extLst>
      <p:ext uri="{BB962C8B-B14F-4D97-AF65-F5344CB8AC3E}">
        <p14:creationId xmlns:p14="http://schemas.microsoft.com/office/powerpoint/2010/main" val="425962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POC we used </a:t>
            </a:r>
            <a:r>
              <a:rPr lang="en-US" dirty="0" err="1"/>
              <a:t>AutoEncode</a:t>
            </a:r>
            <a:r>
              <a:rPr lang="en-US" dirty="0"/>
              <a:t> DL neural network architecture.  On the top Images are encoded and represented by 1D vector in latent space.</a:t>
            </a:r>
          </a:p>
          <a:p>
            <a:r>
              <a:rPr lang="en-US" dirty="0"/>
              <a:t>After that those 1D vectors are sent to decoder to restore back the original images.</a:t>
            </a:r>
          </a:p>
          <a:p>
            <a:endParaRPr lang="en-US" dirty="0"/>
          </a:p>
          <a:p>
            <a:r>
              <a:rPr lang="en-US" dirty="0"/>
              <a:t>The key is how to represent these 2D seismograms into 1D vector in latent space using auto encoder NN without losing information. </a:t>
            </a:r>
          </a:p>
          <a:p>
            <a:r>
              <a:rPr lang="en-US" dirty="0"/>
              <a:t>Once we have 1D vector in </a:t>
            </a:r>
            <a:r>
              <a:rPr lang="en-US" dirty="0" err="1"/>
              <a:t>latenet</a:t>
            </a:r>
            <a:r>
              <a:rPr lang="en-US" dirty="0"/>
              <a:t> space, </a:t>
            </a:r>
          </a:p>
          <a:p>
            <a:r>
              <a:rPr lang="en-US" dirty="0"/>
              <a:t>Then we can go to use clustering methods like K-means, </a:t>
            </a:r>
            <a:r>
              <a:rPr lang="en-US" dirty="0" err="1"/>
              <a:t>dbscan</a:t>
            </a:r>
            <a:r>
              <a:rPr lang="en-US" dirty="0"/>
              <a:t> or other algorithms.</a:t>
            </a:r>
          </a:p>
          <a:p>
            <a:endParaRPr lang="en-US" dirty="0"/>
          </a:p>
          <a:p>
            <a:r>
              <a:rPr lang="en-US" dirty="0"/>
              <a:t>This is a classic 2 step workflow. </a:t>
            </a:r>
          </a:p>
        </p:txBody>
      </p:sp>
      <p:sp>
        <p:nvSpPr>
          <p:cNvPr id="4" name="Slide Number Placeholder 3"/>
          <p:cNvSpPr>
            <a:spLocks noGrp="1"/>
          </p:cNvSpPr>
          <p:nvPr>
            <p:ph type="sldNum" sz="quarter" idx="5"/>
          </p:nvPr>
        </p:nvSpPr>
        <p:spPr/>
        <p:txBody>
          <a:bodyPr/>
          <a:lstStyle/>
          <a:p>
            <a:fld id="{459164AF-701B-0B49-8AEC-05E2F25FB4B4}" type="slidenum">
              <a:rPr lang="en-US" smtClean="0"/>
              <a:pPr/>
              <a:t>15</a:t>
            </a:fld>
            <a:endParaRPr lang="en-US" dirty="0"/>
          </a:p>
        </p:txBody>
      </p:sp>
    </p:spTree>
    <p:extLst>
      <p:ext uri="{BB962C8B-B14F-4D97-AF65-F5344CB8AC3E}">
        <p14:creationId xmlns:p14="http://schemas.microsoft.com/office/powerpoint/2010/main" val="1303205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conventional 2 steps results are shown on the first figure. Where most events are not separated very well. </a:t>
            </a:r>
          </a:p>
          <a:p>
            <a:endParaRPr lang="en-US" dirty="0"/>
          </a:p>
          <a:p>
            <a:r>
              <a:rPr lang="en-US" dirty="0"/>
              <a:t>On the right, we used a hybrid loss which include not only reconstruction error but also clustering error. </a:t>
            </a:r>
          </a:p>
          <a:p>
            <a:r>
              <a:rPr lang="en-US" dirty="0"/>
              <a:t>The results shows the clustering results has been improved a lot. The design of new network architecture </a:t>
            </a:r>
          </a:p>
          <a:p>
            <a:r>
              <a:rPr lang="en-US" dirty="0"/>
              <a:t>by using different loss function is very import for subsurface digital problem.</a:t>
            </a:r>
          </a:p>
        </p:txBody>
      </p:sp>
      <p:sp>
        <p:nvSpPr>
          <p:cNvPr id="4" name="Slide Number Placeholder 3"/>
          <p:cNvSpPr>
            <a:spLocks noGrp="1"/>
          </p:cNvSpPr>
          <p:nvPr>
            <p:ph type="sldNum" sz="quarter" idx="10"/>
          </p:nvPr>
        </p:nvSpPr>
        <p:spPr/>
        <p:txBody>
          <a:bodyPr/>
          <a:lstStyle/>
          <a:p>
            <a:pPr defTabSz="462458">
              <a:defRPr/>
            </a:pPr>
            <a:fld id="{B5F8569C-0816-9148-9CE0-9839040A8AB5}" type="slidenum">
              <a:rPr lang="en-US"/>
              <a:pPr defTabSz="462458">
                <a:defRPr/>
              </a:pPr>
              <a:t>16</a:t>
            </a:fld>
            <a:endParaRPr lang="en-US"/>
          </a:p>
        </p:txBody>
      </p:sp>
    </p:spTree>
    <p:extLst>
      <p:ext uri="{BB962C8B-B14F-4D97-AF65-F5344CB8AC3E}">
        <p14:creationId xmlns:p14="http://schemas.microsoft.com/office/powerpoint/2010/main" val="382290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this project, I learned, Understand the training procedure of a deep learning and how to adapt it to include different domain knowledge in training is key for success.</a:t>
            </a:r>
          </a:p>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17</a:t>
            </a:fld>
            <a:endParaRPr lang="en-US" dirty="0"/>
          </a:p>
        </p:txBody>
      </p:sp>
    </p:spTree>
    <p:extLst>
      <p:ext uri="{BB962C8B-B14F-4D97-AF65-F5344CB8AC3E}">
        <p14:creationId xmlns:p14="http://schemas.microsoft.com/office/powerpoint/2010/main" val="258524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introduce my 3</a:t>
            </a:r>
            <a:r>
              <a:rPr lang="en-US" baseline="30000" dirty="0"/>
              <a:t>rd</a:t>
            </a:r>
            <a:r>
              <a:rPr lang="en-US" dirty="0"/>
              <a:t> project.</a:t>
            </a:r>
          </a:p>
        </p:txBody>
      </p:sp>
      <p:sp>
        <p:nvSpPr>
          <p:cNvPr id="4" name="Slide Number Placeholder 3"/>
          <p:cNvSpPr>
            <a:spLocks noGrp="1"/>
          </p:cNvSpPr>
          <p:nvPr>
            <p:ph type="sldNum" sz="quarter" idx="5"/>
          </p:nvPr>
        </p:nvSpPr>
        <p:spPr/>
        <p:txBody>
          <a:bodyPr/>
          <a:lstStyle/>
          <a:p>
            <a:fld id="{459164AF-701B-0B49-8AEC-05E2F25FB4B4}" type="slidenum">
              <a:rPr lang="en-US" smtClean="0"/>
              <a:pPr/>
              <a:t>18</a:t>
            </a:fld>
            <a:endParaRPr lang="en-US" dirty="0"/>
          </a:p>
        </p:txBody>
      </p:sp>
    </p:spTree>
    <p:extLst>
      <p:ext uri="{BB962C8B-B14F-4D97-AF65-F5344CB8AC3E}">
        <p14:creationId xmlns:p14="http://schemas.microsoft.com/office/powerpoint/2010/main" val="781546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use AI to do oil field development plan optimization.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rial"/>
              </a:rPr>
              <a:t>Existing techniques does not learn from past optimization studies, and thus only provide limited optimization even with thousands of simulations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a:t>
            </a:r>
            <a:r>
              <a:rPr lang="en-US" dirty="0" err="1"/>
              <a:t>ew</a:t>
            </a:r>
            <a:r>
              <a:rPr lang="en-US" dirty="0"/>
              <a:t> are doing, 1</a:t>
            </a:r>
            <a:r>
              <a:rPr lang="en-US" baseline="30000" dirty="0"/>
              <a:t>st </a:t>
            </a:r>
            <a:r>
              <a:rPr lang="en-US" dirty="0"/>
              <a:t>objective is to </a:t>
            </a:r>
            <a:r>
              <a:rPr lang="en-US" sz="1200" b="1" dirty="0">
                <a:solidFill>
                  <a:prstClr val="white"/>
                </a:solidFill>
                <a:latin typeface="Arial"/>
              </a:rPr>
              <a:t>Improve simulation based field development plans leveraging deep reinforcement learning and cloud computing.</a:t>
            </a: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Offline training stage: AI exploring different auto-generated scenarios and actions</a:t>
            </a: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Online application stage: Using AI to obtain optimized actions for a new scenario with minimal effort</a:t>
            </a: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Incorporating expert knowledge as rules to minimize unnecessary trials and accelerate training</a:t>
            </a:r>
          </a:p>
          <a:p>
            <a:pPr marL="107152" indent="-107152" defTabSz="685800">
              <a:spcBef>
                <a:spcPts val="225"/>
              </a:spcBef>
              <a:spcAft>
                <a:spcPts val="225"/>
              </a:spcAft>
              <a:buSzPct val="125000"/>
              <a:buFont typeface="Arial" panose="020B0604020202020204" pitchFamily="34" charset="0"/>
              <a:buChar char="•"/>
              <a:defRPr/>
            </a:pPr>
            <a:endParaRPr lang="en-US" sz="1200" dirty="0">
              <a:solidFill>
                <a:prstClr val="black"/>
              </a:solidFill>
              <a:latin typeface="Arial"/>
            </a:endParaRP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Two important Busines impact</a:t>
            </a: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Supports step-change reduction in subsurface basis-of-design (SSBOD) cycle time and improved business decisions</a:t>
            </a:r>
          </a:p>
          <a:p>
            <a:pPr marL="107152" indent="-107152" defTabSz="685800">
              <a:spcBef>
                <a:spcPts val="225"/>
              </a:spcBef>
              <a:spcAft>
                <a:spcPts val="225"/>
              </a:spcAft>
              <a:buSzPct val="125000"/>
              <a:buFont typeface="Arial" panose="020B0604020202020204" pitchFamily="34" charset="0"/>
              <a:buChar char="•"/>
              <a:defRPr/>
            </a:pPr>
            <a:r>
              <a:rPr lang="en-US" sz="1200" dirty="0">
                <a:solidFill>
                  <a:prstClr val="black"/>
                </a:solidFill>
                <a:latin typeface="Arial"/>
              </a:rPr>
              <a:t>Help understand </a:t>
            </a:r>
            <a:r>
              <a:rPr lang="en-US" sz="1200" dirty="0" err="1">
                <a:solidFill>
                  <a:prstClr val="black"/>
                </a:solidFill>
                <a:latin typeface="Arial"/>
              </a:rPr>
              <a:t>hwo</a:t>
            </a:r>
            <a:r>
              <a:rPr lang="en-US" sz="1200" dirty="0">
                <a:solidFill>
                  <a:prstClr val="black"/>
                </a:solidFill>
                <a:latin typeface="Arial"/>
              </a:rPr>
              <a:t> to use potential of deep reinforcement learning techniques for subsurface and beyond in </a:t>
            </a:r>
            <a:r>
              <a:rPr lang="en-US" sz="1200" dirty="0" err="1">
                <a:solidFill>
                  <a:prstClr val="black"/>
                </a:solidFill>
                <a:latin typeface="Arial"/>
              </a:rPr>
              <a:t>cVX</a:t>
            </a:r>
            <a:r>
              <a:rPr lang="en-US" sz="1200" dirty="0">
                <a:solidFill>
                  <a:prstClr val="black"/>
                </a:solidFill>
                <a:latin typeface="Arial"/>
              </a:rPr>
              <a:t>, for example, we have a very good collaboration with MSFT wand we push them to </a:t>
            </a:r>
            <a:r>
              <a:rPr lang="en-US" sz="1200" dirty="0" err="1">
                <a:solidFill>
                  <a:prstClr val="black"/>
                </a:solidFill>
                <a:latin typeface="Arial"/>
              </a:rPr>
              <a:t>deploty</a:t>
            </a:r>
            <a:r>
              <a:rPr lang="en-US" sz="1200" dirty="0">
                <a:solidFill>
                  <a:prstClr val="black"/>
                </a:solidFill>
                <a:latin typeface="Arial"/>
              </a:rPr>
              <a:t> distributed computing Ray cluster framework in </a:t>
            </a:r>
            <a:r>
              <a:rPr lang="en-US" sz="1200" dirty="0" err="1">
                <a:solidFill>
                  <a:prstClr val="black"/>
                </a:solidFill>
                <a:latin typeface="Arial"/>
              </a:rPr>
              <a:t>AzuremL</a:t>
            </a:r>
            <a:r>
              <a:rPr lang="en-US" sz="1200" dirty="0">
                <a:solidFill>
                  <a:prstClr val="black"/>
                </a:solidFill>
                <a:latin typeface="Arial"/>
              </a:rPr>
              <a:t> as two of top </a:t>
            </a:r>
            <a:r>
              <a:rPr lang="en-US" sz="1200" dirty="0" err="1">
                <a:solidFill>
                  <a:prstClr val="black"/>
                </a:solidFill>
                <a:latin typeface="Arial"/>
              </a:rPr>
              <a:t>collborators</a:t>
            </a:r>
            <a:r>
              <a:rPr lang="en-US" sz="1200" dirty="0">
                <a:solidFill>
                  <a:prstClr val="black"/>
                </a:solidFill>
                <a:latin typeface="Arial"/>
              </a:rPr>
              <a:t> with MSFT. We sharing our learning and codes with MSFT to ensure their DRL in azure.</a:t>
            </a:r>
          </a:p>
          <a:p>
            <a:pPr marL="107152" indent="-107152" defTabSz="685800">
              <a:spcBef>
                <a:spcPts val="225"/>
              </a:spcBef>
              <a:spcAft>
                <a:spcPts val="225"/>
              </a:spcAft>
              <a:buSzPct val="125000"/>
              <a:buFont typeface="Arial" panose="020B0604020202020204" pitchFamily="34" charset="0"/>
              <a:buChar char="•"/>
              <a:defRPr/>
            </a:pPr>
            <a:endParaRPr lang="en-US" sz="1200" dirty="0">
              <a:solidFill>
                <a:prstClr val="black"/>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1" dirty="0">
              <a:solidFill>
                <a:prstClr val="white"/>
              </a:solidFill>
              <a:latin typeface="Arial"/>
            </a:endParaRPr>
          </a:p>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19</a:t>
            </a:fld>
            <a:endParaRPr lang="en-US" dirty="0"/>
          </a:p>
        </p:txBody>
      </p:sp>
    </p:spTree>
    <p:extLst>
      <p:ext uri="{BB962C8B-B14F-4D97-AF65-F5344CB8AC3E}">
        <p14:creationId xmlns:p14="http://schemas.microsoft.com/office/powerpoint/2010/main" val="181127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want to sharing what AI knowledge I learned thorough 3 different deep </a:t>
            </a:r>
            <a:r>
              <a:rPr lang="en-US" dirty="0" err="1"/>
              <a:t>elaring</a:t>
            </a:r>
            <a:r>
              <a:rPr lang="en-US" dirty="0"/>
              <a:t> and reinforcement learning project. The first one is ALF project for MCBU reservoir team; the 2</a:t>
            </a:r>
            <a:r>
              <a:rPr lang="en-US" baseline="30000" dirty="0"/>
              <a:t>nd</a:t>
            </a:r>
            <a:r>
              <a:rPr lang="en-US" dirty="0"/>
              <a:t> one is deep </a:t>
            </a:r>
            <a:r>
              <a:rPr lang="en-US" dirty="0" err="1"/>
              <a:t>learing</a:t>
            </a:r>
            <a:r>
              <a:rPr lang="en-US" dirty="0"/>
              <a:t> clustering for DAS </a:t>
            </a:r>
            <a:r>
              <a:rPr lang="en-US" dirty="0" err="1"/>
              <a:t>microseismic</a:t>
            </a:r>
            <a:r>
              <a:rPr lang="en-US" dirty="0"/>
              <a:t> classification; my 3</a:t>
            </a:r>
            <a:r>
              <a:rPr lang="en-US" baseline="30000" dirty="0"/>
              <a:t>rd</a:t>
            </a:r>
            <a:r>
              <a:rPr lang="en-US" dirty="0"/>
              <a:t> one is deep reinforcement learning for RPE field development plan optimization.</a:t>
            </a:r>
          </a:p>
        </p:txBody>
      </p:sp>
      <p:sp>
        <p:nvSpPr>
          <p:cNvPr id="4" name="Slide Number Placeholder 3"/>
          <p:cNvSpPr>
            <a:spLocks noGrp="1"/>
          </p:cNvSpPr>
          <p:nvPr>
            <p:ph type="sldNum" sz="quarter" idx="5"/>
          </p:nvPr>
        </p:nvSpPr>
        <p:spPr/>
        <p:txBody>
          <a:bodyPr/>
          <a:lstStyle/>
          <a:p>
            <a:fld id="{459164AF-701B-0B49-8AEC-05E2F25FB4B4}" type="slidenum">
              <a:rPr lang="en-US" smtClean="0"/>
              <a:pPr/>
              <a:t>2</a:t>
            </a:fld>
            <a:endParaRPr lang="en-US" dirty="0"/>
          </a:p>
        </p:txBody>
      </p:sp>
    </p:spTree>
    <p:extLst>
      <p:ext uri="{BB962C8B-B14F-4D97-AF65-F5344CB8AC3E}">
        <p14:creationId xmlns:p14="http://schemas.microsoft.com/office/powerpoint/2010/main" val="1505167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supervised learning and unsupervised learning, Reinforcement Learning (RL) is one the three basic machine learning paradigms. </a:t>
            </a:r>
          </a:p>
          <a:p>
            <a:endParaRPr lang="en-US" dirty="0"/>
          </a:p>
          <a:p>
            <a:r>
              <a:rPr lang="en-US" dirty="0"/>
              <a:t>Reinforcement Learning is different from supervised and unsupervised learning in part because it is learning from interaction.</a:t>
            </a:r>
          </a:p>
          <a:p>
            <a:endParaRPr lang="en-US" b="0" i="0" dirty="0">
              <a:solidFill>
                <a:srgbClr val="333333"/>
              </a:solidFill>
              <a:effectLst/>
              <a:latin typeface="Georgia" panose="02040502050405020303" pitchFamily="18" charset="0"/>
            </a:endParaRPr>
          </a:p>
          <a:p>
            <a:endParaRPr lang="en-US" dirty="0"/>
          </a:p>
          <a:p>
            <a:r>
              <a:rPr lang="en-US" dirty="0"/>
              <a:t>RL is concerned with finding the best course of action someone, or something, can take at a particular point in time in order to achieve a goal. </a:t>
            </a:r>
            <a:r>
              <a:rPr lang="en-US" b="0" i="0" dirty="0">
                <a:solidFill>
                  <a:srgbClr val="333333"/>
                </a:solidFill>
                <a:effectLst/>
                <a:latin typeface="Georgia" panose="02040502050405020303" pitchFamily="18" charset="0"/>
              </a:rPr>
              <a:t>The difference between them is that deep learning is learning from a training set and then applying that learning to a new data set, </a:t>
            </a:r>
          </a:p>
          <a:p>
            <a:endParaRPr lang="en-US" b="0" i="0" dirty="0">
              <a:solidFill>
                <a:srgbClr val="333333"/>
              </a:solidFill>
              <a:effectLst/>
              <a:latin typeface="Georgia" panose="02040502050405020303" pitchFamily="18" charset="0"/>
            </a:endParaRPr>
          </a:p>
          <a:p>
            <a:r>
              <a:rPr lang="en-US" b="0" i="0" dirty="0">
                <a:solidFill>
                  <a:srgbClr val="333333"/>
                </a:solidFill>
                <a:effectLst/>
                <a:latin typeface="Georgia" panose="02040502050405020303" pitchFamily="18" charset="0"/>
              </a:rPr>
              <a:t>while dataset samples for reinforcement learning are from simulation. In order to ensure good learning, we need enough samples generated, that means we need a lot of simulations, millions of simulations.</a:t>
            </a:r>
          </a:p>
          <a:p>
            <a:endParaRPr lang="en-US" b="0" i="0" dirty="0">
              <a:solidFill>
                <a:srgbClr val="333333"/>
              </a:solidFill>
              <a:effectLst/>
              <a:latin typeface="Georgia" panose="02040502050405020303" pitchFamily="18" charset="0"/>
            </a:endParaRPr>
          </a:p>
          <a:p>
            <a:r>
              <a:rPr lang="en-US" dirty="0"/>
              <a:t>Applying the discipline to complex scenarios can lead to computational challenges both in terms of learning stability and long training times. These can prevent effective deployment in time-sensitive applications. </a:t>
            </a:r>
            <a:endParaRPr lang="en-US" b="0" i="0" dirty="0">
              <a:solidFill>
                <a:srgbClr val="333333"/>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459164AF-701B-0B49-8AEC-05E2F25FB4B4}" type="slidenum">
              <a:rPr lang="en-US" smtClean="0"/>
              <a:pPr/>
              <a:t>20</a:t>
            </a:fld>
            <a:endParaRPr lang="en-US" dirty="0"/>
          </a:p>
        </p:txBody>
      </p:sp>
    </p:spTree>
    <p:extLst>
      <p:ext uri="{BB962C8B-B14F-4D97-AF65-F5344CB8AC3E}">
        <p14:creationId xmlns:p14="http://schemas.microsoft.com/office/powerpoint/2010/main" val="3596226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21</a:t>
            </a:fld>
            <a:endParaRPr lang="en-US" dirty="0"/>
          </a:p>
        </p:txBody>
      </p:sp>
    </p:spTree>
    <p:extLst>
      <p:ext uri="{BB962C8B-B14F-4D97-AF65-F5344CB8AC3E}">
        <p14:creationId xmlns:p14="http://schemas.microsoft.com/office/powerpoint/2010/main" val="292869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I want to share </a:t>
            </a:r>
            <a:r>
              <a:rPr lang="en-US" dirty="0" err="1"/>
              <a:t>MLOps</a:t>
            </a:r>
            <a:r>
              <a:rPr lang="en-US" dirty="0"/>
              <a:t>, we have a project to use deep </a:t>
            </a:r>
            <a:r>
              <a:rPr lang="en-US" dirty="0" err="1"/>
              <a:t>reforcement</a:t>
            </a:r>
            <a:r>
              <a:rPr lang="en-US" dirty="0"/>
              <a:t> learning to do field plan optimization. That is given a oil field, we want to know </a:t>
            </a:r>
            <a:r>
              <a:rPr lang="en-US" dirty="0" err="1"/>
              <a:t>wehre</a:t>
            </a:r>
            <a:r>
              <a:rPr lang="en-US" dirty="0"/>
              <a:t> we should drill wells and how many wells we should drill in order to get the maximum profits. An AI, after being trained on a large number of synthetic reservoirs, </a:t>
            </a:r>
            <a:r>
              <a:rPr lang="en-US" dirty="0" err="1"/>
              <a:t>provideds</a:t>
            </a:r>
            <a:r>
              <a:rPr lang="en-US" dirty="0"/>
              <a:t> optimized development plan for a new reservoir without any simulation. Optimization cycle time could be reduced from weeks to hours and Here you can see AI solutions can beat the reference(optimized pattern drilling) 98% of the time.</a:t>
            </a:r>
          </a:p>
          <a:p>
            <a:endParaRPr lang="en-US" dirty="0"/>
          </a:p>
          <a:p>
            <a:r>
              <a:rPr lang="en-US" dirty="0"/>
              <a:t>We not only developed DRL solution for field plan optimization, we also use ML Ops to deploy it. This is the first digital solution on Azure to use </a:t>
            </a:r>
            <a:r>
              <a:rPr lang="en-US" dirty="0" err="1"/>
              <a:t>MLOps</a:t>
            </a:r>
            <a:r>
              <a:rPr lang="en-US" dirty="0"/>
              <a:t> for deep </a:t>
            </a:r>
            <a:r>
              <a:rPr lang="en-US" dirty="0" err="1"/>
              <a:t>reinforment</a:t>
            </a:r>
            <a:r>
              <a:rPr lang="en-US" dirty="0"/>
              <a:t> learning delivery.</a:t>
            </a:r>
          </a:p>
          <a:p>
            <a:r>
              <a:rPr lang="en-US" dirty="0"/>
              <a:t>we used </a:t>
            </a:r>
            <a:r>
              <a:rPr lang="en-US" dirty="0" err="1"/>
              <a:t>serveless</a:t>
            </a:r>
            <a:r>
              <a:rPr lang="en-US" dirty="0"/>
              <a:t> computing, hierarchy pipelines with Azure Data factory and Azure ML workspace plus ray cluster technologies to ensure the success. </a:t>
            </a:r>
          </a:p>
        </p:txBody>
      </p:sp>
      <p:sp>
        <p:nvSpPr>
          <p:cNvPr id="4" name="Slide Number Placeholder 3"/>
          <p:cNvSpPr>
            <a:spLocks noGrp="1"/>
          </p:cNvSpPr>
          <p:nvPr>
            <p:ph type="sldNum" sz="quarter" idx="10"/>
          </p:nvPr>
        </p:nvSpPr>
        <p:spPr/>
        <p:txBody>
          <a:bodyPr/>
          <a:lstStyle/>
          <a:p>
            <a:pPr defTabSz="462458">
              <a:defRPr/>
            </a:pPr>
            <a:fld id="{B5F8569C-0816-9148-9CE0-9839040A8AB5}" type="slidenum">
              <a:rPr lang="en-US"/>
              <a:pPr defTabSz="462458">
                <a:defRPr/>
              </a:pPr>
              <a:t>23</a:t>
            </a:fld>
            <a:endParaRPr lang="en-US"/>
          </a:p>
        </p:txBody>
      </p:sp>
    </p:spTree>
    <p:extLst>
      <p:ext uri="{BB962C8B-B14F-4D97-AF65-F5344CB8AC3E}">
        <p14:creationId xmlns:p14="http://schemas.microsoft.com/office/powerpoint/2010/main" val="77538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a:t>
            </a:r>
            <a:r>
              <a:rPr lang="en-US" baseline="30000" dirty="0"/>
              <a:t>st</a:t>
            </a:r>
            <a:r>
              <a:rPr lang="en-US" dirty="0"/>
              <a:t> project is ALF for MCUB. My job role is as a AI/ML  SME, technical leader and primary developer</a:t>
            </a:r>
          </a:p>
        </p:txBody>
      </p:sp>
      <p:sp>
        <p:nvSpPr>
          <p:cNvPr id="4" name="Slide Number Placeholder 3"/>
          <p:cNvSpPr>
            <a:spLocks noGrp="1"/>
          </p:cNvSpPr>
          <p:nvPr>
            <p:ph type="sldNum" sz="quarter" idx="5"/>
          </p:nvPr>
        </p:nvSpPr>
        <p:spPr/>
        <p:txBody>
          <a:bodyPr/>
          <a:lstStyle/>
          <a:p>
            <a:fld id="{459164AF-701B-0B49-8AEC-05E2F25FB4B4}" type="slidenum">
              <a:rPr lang="en-US" smtClean="0"/>
              <a:pPr/>
              <a:t>3</a:t>
            </a:fld>
            <a:endParaRPr lang="en-US" dirty="0"/>
          </a:p>
        </p:txBody>
      </p:sp>
    </p:spTree>
    <p:extLst>
      <p:ext uri="{BB962C8B-B14F-4D97-AF65-F5344CB8AC3E}">
        <p14:creationId xmlns:p14="http://schemas.microsoft.com/office/powerpoint/2010/main" val="850307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simulation workflow is very complex and needs high OC requirement for repetitive effort. Very time consuming. Therefore it is very challenging for well performance lookback.</a:t>
            </a:r>
          </a:p>
          <a:p>
            <a:r>
              <a:rPr kumimoji="0" lang="en-US" sz="1200" b="0" i="0" u="none" strike="noStrike" kern="1200" cap="none" spc="0" normalizeH="0" baseline="0" noProof="0" dirty="0">
                <a:ln>
                  <a:noFill/>
                </a:ln>
                <a:solidFill>
                  <a:srgbClr val="FFC000"/>
                </a:solidFill>
                <a:effectLst/>
                <a:uLnTx/>
                <a:uFillTx/>
                <a:latin typeface="Arial"/>
                <a:ea typeface="+mn-ea"/>
                <a:cs typeface="+mn-cs"/>
              </a:rPr>
              <a:t>The objective of ALF include minimum OC requirement to use and it needs minutes to use AI to do prediction instead of weeks or months manual operation in Petrel.</a:t>
            </a:r>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4</a:t>
            </a:fld>
            <a:endParaRPr lang="en-US" dirty="0"/>
          </a:p>
        </p:txBody>
      </p:sp>
    </p:spTree>
    <p:extLst>
      <p:ext uri="{BB962C8B-B14F-4D97-AF65-F5344CB8AC3E}">
        <p14:creationId xmlns:p14="http://schemas.microsoft.com/office/powerpoint/2010/main" val="235762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srgbClr val="FFC000"/>
                </a:solidFill>
                <a:effectLst/>
                <a:uLnTx/>
                <a:uFillTx/>
                <a:latin typeface="Arial"/>
                <a:ea typeface="+mn-ea"/>
                <a:cs typeface="+mn-cs"/>
              </a:rPr>
              <a:t>ALF Petrel plugin through </a:t>
            </a:r>
            <a:r>
              <a:rPr kumimoji="0" lang="en-US" sz="1200" b="1" i="0" u="none" strike="noStrike" kern="1200" cap="none" spc="0" normalizeH="0" baseline="0" noProof="0" dirty="0">
                <a:ln>
                  <a:noFill/>
                </a:ln>
                <a:solidFill>
                  <a:srgbClr val="FFC000"/>
                </a:solidFill>
                <a:effectLst/>
                <a:uLnTx/>
                <a:uFillTx/>
                <a:latin typeface="Arial"/>
                <a:ea typeface="+mn-ea"/>
                <a:cs typeface="+mn-cs"/>
              </a:rPr>
              <a:t>deep learning algorithms (CVX proprietary NN model) </a:t>
            </a:r>
            <a:r>
              <a:rPr kumimoji="0" lang="en-US" sz="1200" b="0" i="0" u="none" strike="noStrike" kern="1200" cap="none" spc="0" normalizeH="0" baseline="0" noProof="0" dirty="0">
                <a:ln>
                  <a:noFill/>
                </a:ln>
                <a:solidFill>
                  <a:srgbClr val="FFC000"/>
                </a:solidFill>
                <a:effectLst/>
                <a:uLnTx/>
                <a:uFillTx/>
                <a:latin typeface="Arial"/>
                <a:ea typeface="+mn-ea"/>
                <a:cs typeface="+mn-cs"/>
              </a:rPr>
              <a:t>and powerful </a:t>
            </a:r>
            <a:r>
              <a:rPr kumimoji="0" lang="en-US" sz="1200" b="1" i="0" u="none" strike="noStrike" kern="1200" cap="none" spc="0" normalizeH="0" baseline="0" noProof="0" dirty="0">
                <a:ln>
                  <a:noFill/>
                </a:ln>
                <a:solidFill>
                  <a:srgbClr val="FFC000"/>
                </a:solidFill>
                <a:effectLst/>
                <a:uLnTx/>
                <a:uFillTx/>
                <a:latin typeface="Arial"/>
                <a:ea typeface="+mn-ea"/>
                <a:cs typeface="+mn-cs"/>
              </a:rPr>
              <a:t>could computing </a:t>
            </a:r>
            <a:r>
              <a:rPr kumimoji="0" lang="en-US" sz="1200" b="0" i="0" u="none" strike="noStrike" kern="1200" cap="none" spc="0" normalizeH="0" baseline="0" noProof="0" dirty="0">
                <a:ln>
                  <a:noFill/>
                </a:ln>
                <a:solidFill>
                  <a:srgbClr val="FFC000"/>
                </a:solidFill>
                <a:effectLst/>
                <a:uLnTx/>
                <a:uFillTx/>
                <a:latin typeface="Arial"/>
                <a:ea typeface="+mn-ea"/>
                <a:cs typeface="+mn-cs"/>
              </a:rPr>
              <a:t>and </a:t>
            </a:r>
            <a:r>
              <a:rPr kumimoji="0" lang="en-US" sz="1200" b="1" i="0" u="none" strike="noStrike" kern="1200" cap="none" spc="0" normalizeH="0" baseline="0" noProof="0" dirty="0">
                <a:ln>
                  <a:noFill/>
                </a:ln>
                <a:solidFill>
                  <a:srgbClr val="FFC000"/>
                </a:solidFill>
                <a:effectLst/>
                <a:uLnTx/>
                <a:uFillTx/>
                <a:latin typeface="Arial"/>
                <a:ea typeface="+mn-ea"/>
                <a:cs typeface="+mn-cs"/>
              </a:rPr>
              <a:t>Petrel I/O processing</a:t>
            </a:r>
            <a:r>
              <a:rPr kumimoji="0" lang="en-US" sz="1200" b="0" i="0" u="none" strike="noStrike" kern="1200" cap="none" spc="0" normalizeH="0" baseline="0" noProof="0" dirty="0">
                <a:ln>
                  <a:noFill/>
                </a:ln>
                <a:solidFill>
                  <a:srgbClr val="FFC000"/>
                </a:solidFill>
                <a:effectLst/>
                <a:uLnTx/>
                <a:uFillTx/>
                <a:latin typeface="Arial"/>
                <a:ea typeface="+mn-ea"/>
                <a:cs typeface="+mn-cs"/>
              </a:rPr>
              <a:t> to quickly predict fracture geometry and high resolution post-frac permeability map ready for performance diagnostics and reservoir simulation. </a:t>
            </a:r>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5</a:t>
            </a:fld>
            <a:endParaRPr lang="en-US" dirty="0"/>
          </a:p>
        </p:txBody>
      </p:sp>
    </p:spTree>
    <p:extLst>
      <p:ext uri="{BB962C8B-B14F-4D97-AF65-F5344CB8AC3E}">
        <p14:creationId xmlns:p14="http://schemas.microsoft.com/office/powerpoint/2010/main" val="392966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for us to learning how to build a deep learning model using existing image dataset from Kaggle or </a:t>
            </a:r>
            <a:r>
              <a:rPr lang="en-US" dirty="0" err="1"/>
              <a:t>Imagenet</a:t>
            </a:r>
            <a:r>
              <a:rPr lang="en-US" dirty="0"/>
              <a:t> library. However when we deal with field case, there are different types of challenges you will face. Here you can see the data distribution in different MCBU fields are very different. We may spent weeks or months even years to build an deep learning model and </a:t>
            </a:r>
            <a:r>
              <a:rPr lang="en-US" dirty="0" err="1"/>
              <a:t>achieive</a:t>
            </a:r>
            <a:r>
              <a:rPr lang="en-US" dirty="0"/>
              <a:t> a very good accuracy or score in one field but the model may not be use in another field even they are neighborhood. We had this issues in MCBU.</a:t>
            </a:r>
          </a:p>
        </p:txBody>
      </p:sp>
      <p:sp>
        <p:nvSpPr>
          <p:cNvPr id="4" name="Slide Number Placeholder 3"/>
          <p:cNvSpPr>
            <a:spLocks noGrp="1"/>
          </p:cNvSpPr>
          <p:nvPr>
            <p:ph type="sldNum" sz="quarter" idx="5"/>
          </p:nvPr>
        </p:nvSpPr>
        <p:spPr/>
        <p:txBody>
          <a:bodyPr/>
          <a:lstStyle/>
          <a:p>
            <a:fld id="{459164AF-701B-0B49-8AEC-05E2F25FB4B4}" type="slidenum">
              <a:rPr lang="en-US" smtClean="0"/>
              <a:pPr/>
              <a:t>6</a:t>
            </a:fld>
            <a:endParaRPr lang="en-US" dirty="0"/>
          </a:p>
        </p:txBody>
      </p:sp>
    </p:spTree>
    <p:extLst>
      <p:ext uri="{BB962C8B-B14F-4D97-AF65-F5344CB8AC3E}">
        <p14:creationId xmlns:p14="http://schemas.microsoft.com/office/powerpoint/2010/main" val="402565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how </a:t>
            </a:r>
            <a:r>
              <a:rPr lang="en-US" dirty="0" err="1"/>
              <a:t>preliminuary</a:t>
            </a:r>
            <a:r>
              <a:rPr lang="en-US" dirty="0"/>
              <a:t> permeability look like in different MCBU fields. They are very different. </a:t>
            </a:r>
            <a:r>
              <a:rPr lang="en-US" dirty="0" err="1"/>
              <a:t>Jumputing</a:t>
            </a:r>
            <a:r>
              <a:rPr lang="en-US" dirty="0"/>
              <a:t>, smoothing, different direction dipping. Variation ranges.</a:t>
            </a:r>
          </a:p>
        </p:txBody>
      </p:sp>
      <p:sp>
        <p:nvSpPr>
          <p:cNvPr id="4" name="Slide Number Placeholder 3"/>
          <p:cNvSpPr>
            <a:spLocks noGrp="1"/>
          </p:cNvSpPr>
          <p:nvPr>
            <p:ph type="sldNum" sz="quarter" idx="5"/>
          </p:nvPr>
        </p:nvSpPr>
        <p:spPr/>
        <p:txBody>
          <a:bodyPr/>
          <a:lstStyle/>
          <a:p>
            <a:fld id="{459164AF-701B-0B49-8AEC-05E2F25FB4B4}" type="slidenum">
              <a:rPr lang="en-US" smtClean="0"/>
              <a:pPr/>
              <a:t>7</a:t>
            </a:fld>
            <a:endParaRPr lang="en-US" dirty="0"/>
          </a:p>
        </p:txBody>
      </p:sp>
    </p:spTree>
    <p:extLst>
      <p:ext uri="{BB962C8B-B14F-4D97-AF65-F5344CB8AC3E}">
        <p14:creationId xmlns:p14="http://schemas.microsoft.com/office/powerpoint/2010/main" val="293018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this project, we design a CVX propriety physics-guided U-net model using Inception.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The invention is a new way to do physics-guided neural network for the subsurface reservoir characterization problem.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Firstly, our data set has been prepared through an integrated physical modeling workflow with earth modeling, hydraulic fracturing, performance prediction and uncertainty assessment and further validated through field production and surveillance in different areas and formations.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Secondly, the network architecture for deep learning is customized to deal with different scales in fractured- and non-fractured zones. It is not limited to a 1D or 2D dense network but can use different 2D or 3D convolutional neural networks, for example, </a:t>
            </a:r>
            <a:r>
              <a:rPr lang="en-US" sz="1800" u="none" strike="noStrike" kern="1600" dirty="0" err="1">
                <a:effectLst/>
                <a:latin typeface="Times New Roman" panose="02020603050405020304" pitchFamily="18" charset="0"/>
                <a:ea typeface="Times New Roman" panose="02020603050405020304" pitchFamily="18" charset="0"/>
              </a:rPr>
              <a:t>UNet</a:t>
            </a:r>
            <a:r>
              <a:rPr lang="en-US" sz="1800" u="none" strike="noStrike" kern="1600" dirty="0">
                <a:effectLst/>
                <a:latin typeface="Times New Roman" panose="02020603050405020304" pitchFamily="18" charset="0"/>
                <a:ea typeface="Times New Roman" panose="02020603050405020304" pitchFamily="18" charset="0"/>
              </a:rPr>
              <a:t> or Autoencoder models with residual like blocks or inception like blocks.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Thirdly, we innovated data ingestion by creating a super image set with multiple channels where each channel contains the specific 2D or 3D reservoir and rock properties and loading in batches for training and prediction.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Fourthly, the method discretizes input and output properties and also considers transformations to change variables from linear to logarithm or exponential on the basis of physics.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u="none" strike="noStrike" kern="1600" dirty="0">
              <a:effectLst/>
              <a:latin typeface="Times New Roman" panose="02020603050405020304" pitchFamily="18"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600" dirty="0">
                <a:effectLst/>
                <a:latin typeface="Times New Roman" panose="02020603050405020304" pitchFamily="18" charset="0"/>
                <a:ea typeface="Times New Roman" panose="02020603050405020304" pitchFamily="18" charset="0"/>
              </a:rPr>
              <a:t>Finally, the method adds an extra loss function term for structural constraints to distinguish fractured and non-fractured zones where non-fractured zones retain as same as the original background and fracture zones are satisfied with local smoothing and considered by physical pattern continuities. </a:t>
            </a:r>
          </a:p>
          <a:p>
            <a:endParaRPr lang="en-US" dirty="0"/>
          </a:p>
        </p:txBody>
      </p:sp>
      <p:sp>
        <p:nvSpPr>
          <p:cNvPr id="4" name="Slide Number Placeholder 3"/>
          <p:cNvSpPr>
            <a:spLocks noGrp="1"/>
          </p:cNvSpPr>
          <p:nvPr>
            <p:ph type="sldNum" sz="quarter" idx="5"/>
          </p:nvPr>
        </p:nvSpPr>
        <p:spPr/>
        <p:txBody>
          <a:bodyPr/>
          <a:lstStyle/>
          <a:p>
            <a:fld id="{459164AF-701B-0B49-8AEC-05E2F25FB4B4}" type="slidenum">
              <a:rPr lang="en-US" smtClean="0"/>
              <a:pPr/>
              <a:t>8</a:t>
            </a:fld>
            <a:endParaRPr lang="en-US" dirty="0"/>
          </a:p>
        </p:txBody>
      </p:sp>
    </p:spTree>
    <p:extLst>
      <p:ext uri="{BB962C8B-B14F-4D97-AF65-F5344CB8AC3E}">
        <p14:creationId xmlns:p14="http://schemas.microsoft.com/office/powerpoint/2010/main" val="228024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shows the comparison between AI result and results generated from simulators.</a:t>
            </a:r>
          </a:p>
          <a:p>
            <a:endParaRPr lang="en-US" dirty="0"/>
          </a:p>
          <a:p>
            <a:r>
              <a:rPr lang="en-US" dirty="0"/>
              <a:t>The top figures show naïve </a:t>
            </a:r>
            <a:r>
              <a:rPr lang="en-US" dirty="0" err="1"/>
              <a:t>Unet</a:t>
            </a:r>
            <a:r>
              <a:rPr lang="en-US" dirty="0"/>
              <a:t> model pure CNN, no skip connection, single convolution operator during propagation.</a:t>
            </a:r>
          </a:p>
          <a:p>
            <a:endParaRPr lang="en-US" dirty="0"/>
          </a:p>
          <a:p>
            <a:r>
              <a:rPr lang="en-US" dirty="0"/>
              <a:t>The bottom shows the result from CVX proprietary model.</a:t>
            </a:r>
          </a:p>
          <a:p>
            <a:endParaRPr lang="en-US" dirty="0"/>
          </a:p>
          <a:p>
            <a:r>
              <a:rPr lang="en-US" dirty="0"/>
              <a:t>The left are from HHTX field and the right from California field in MCBU.</a:t>
            </a:r>
          </a:p>
          <a:p>
            <a:endParaRPr lang="en-US" dirty="0"/>
          </a:p>
          <a:p>
            <a:r>
              <a:rPr lang="en-US" dirty="0"/>
              <a:t>In each frame, the left figure shows the AI result, the rights </a:t>
            </a:r>
            <a:r>
              <a:rPr lang="en-US" dirty="0" err="1"/>
              <a:t>showsn</a:t>
            </a:r>
            <a:r>
              <a:rPr lang="en-US" dirty="0"/>
              <a:t> the result from </a:t>
            </a:r>
            <a:r>
              <a:rPr lang="en-US" dirty="0" err="1"/>
              <a:t>simulatros</a:t>
            </a:r>
            <a:r>
              <a:rPr lang="en-US" dirty="0"/>
              <a:t>.</a:t>
            </a:r>
          </a:p>
        </p:txBody>
      </p:sp>
      <p:sp>
        <p:nvSpPr>
          <p:cNvPr id="4" name="Slide Number Placeholder 3"/>
          <p:cNvSpPr>
            <a:spLocks noGrp="1"/>
          </p:cNvSpPr>
          <p:nvPr>
            <p:ph type="sldNum" sz="quarter" idx="5"/>
          </p:nvPr>
        </p:nvSpPr>
        <p:spPr/>
        <p:txBody>
          <a:bodyPr/>
          <a:lstStyle/>
          <a:p>
            <a:fld id="{459164AF-701B-0B49-8AEC-05E2F25FB4B4}" type="slidenum">
              <a:rPr lang="en-US" smtClean="0"/>
              <a:pPr/>
              <a:t>9</a:t>
            </a:fld>
            <a:endParaRPr lang="en-US" dirty="0"/>
          </a:p>
        </p:txBody>
      </p:sp>
    </p:spTree>
    <p:extLst>
      <p:ext uri="{BB962C8B-B14F-4D97-AF65-F5344CB8AC3E}">
        <p14:creationId xmlns:p14="http://schemas.microsoft.com/office/powerpoint/2010/main" val="2322887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descr="CVX_Texture_LR.jpg"/>
          <p:cNvPicPr>
            <a:picLocks noChangeAspect="1"/>
          </p:cNvPicPr>
          <p:nvPr userDrawn="1"/>
        </p:nvPicPr>
        <p:blipFill>
          <a:blip r:embed="rId2"/>
          <a:srcRect b="1092"/>
          <a:stretch>
            <a:fillRect/>
          </a:stretch>
        </p:blipFill>
        <p:spPr>
          <a:xfrm>
            <a:off x="228385" y="225425"/>
            <a:ext cx="8674315" cy="6327775"/>
          </a:xfrm>
          <a:prstGeom prst="rect">
            <a:avLst/>
          </a:prstGeom>
        </p:spPr>
      </p:pic>
      <p:sp>
        <p:nvSpPr>
          <p:cNvPr id="14" name="Rectangle 4"/>
          <p:cNvSpPr>
            <a:spLocks noChangeArrowheads="1"/>
          </p:cNvSpPr>
          <p:nvPr userDrawn="1"/>
        </p:nvSpPr>
        <p:spPr bwMode="auto">
          <a:xfrm>
            <a:off x="6445250" y="733423"/>
            <a:ext cx="2470150" cy="1781177"/>
          </a:xfrm>
          <a:prstGeom prst="rect">
            <a:avLst/>
          </a:prstGeom>
          <a:solidFill>
            <a:schemeClr val="bg1">
              <a:alpha val="80000"/>
            </a:schemeClr>
          </a:solidFill>
          <a:ln w="9525">
            <a:noFill/>
            <a:miter lim="800000"/>
            <a:headEnd/>
            <a:tailEnd/>
          </a:ln>
        </p:spPr>
        <p:txBody>
          <a:bodyPr wrap="none" anchor="ctr">
            <a:prstTxWarp prst="textNoShape">
              <a:avLst/>
            </a:prstTxWarp>
          </a:bodyPr>
          <a:lstStyle/>
          <a:p>
            <a:endParaRPr lang="en-US" dirty="0">
              <a:latin typeface="Arial"/>
            </a:endParaRPr>
          </a:p>
        </p:txBody>
      </p:sp>
      <p:sp>
        <p:nvSpPr>
          <p:cNvPr id="9" name="Rectangle 4"/>
          <p:cNvSpPr>
            <a:spLocks noChangeArrowheads="1"/>
          </p:cNvSpPr>
          <p:nvPr userDrawn="1"/>
        </p:nvSpPr>
        <p:spPr bwMode="auto">
          <a:xfrm>
            <a:off x="228600" y="733423"/>
            <a:ext cx="6216650" cy="1781177"/>
          </a:xfrm>
          <a:prstGeom prst="rect">
            <a:avLst/>
          </a:prstGeom>
          <a:solidFill>
            <a:srgbClr val="0050AA"/>
          </a:solidFill>
          <a:ln w="9525">
            <a:noFill/>
            <a:miter lim="800000"/>
            <a:headEnd/>
            <a:tailEnd/>
          </a:ln>
        </p:spPr>
        <p:txBody>
          <a:bodyPr wrap="none" anchor="ctr">
            <a:prstTxWarp prst="textNoShape">
              <a:avLst/>
            </a:prstTxWarp>
          </a:bodyPr>
          <a:lstStyle/>
          <a:p>
            <a:endParaRPr lang="en-US" dirty="0">
              <a:latin typeface="Arial"/>
            </a:endParaRPr>
          </a:p>
        </p:txBody>
      </p:sp>
      <p:pic>
        <p:nvPicPr>
          <p:cNvPr id="10" name="Picture 5" descr="CVX_Hallmark_RGB_0708"/>
          <p:cNvPicPr>
            <a:picLocks noChangeAspect="1" noChangeArrowheads="1"/>
          </p:cNvPicPr>
          <p:nvPr userDrawn="1"/>
        </p:nvPicPr>
        <p:blipFill>
          <a:blip r:embed="rId3" cstate="print"/>
          <a:srcRect b="23698"/>
          <a:stretch>
            <a:fillRect/>
          </a:stretch>
        </p:blipFill>
        <p:spPr bwMode="auto">
          <a:xfrm>
            <a:off x="7016750" y="1168400"/>
            <a:ext cx="1397000" cy="992753"/>
          </a:xfrm>
          <a:prstGeom prst="rect">
            <a:avLst/>
          </a:prstGeom>
          <a:noFill/>
          <a:ln w="9525">
            <a:noFill/>
            <a:miter lim="800000"/>
            <a:headEnd/>
            <a:tailEnd/>
          </a:ln>
        </p:spPr>
      </p:pic>
      <p:sp>
        <p:nvSpPr>
          <p:cNvPr id="13" name="Rectangle 6"/>
          <p:cNvSpPr>
            <a:spLocks noChangeArrowheads="1"/>
          </p:cNvSpPr>
          <p:nvPr userDrawn="1"/>
        </p:nvSpPr>
        <p:spPr bwMode="auto">
          <a:xfrm>
            <a:off x="6216650" y="730250"/>
            <a:ext cx="228600" cy="1784220"/>
          </a:xfrm>
          <a:prstGeom prst="rect">
            <a:avLst/>
          </a:prstGeom>
          <a:solidFill>
            <a:srgbClr val="4986C1"/>
          </a:solidFill>
          <a:ln w="9525">
            <a:noFill/>
            <a:miter lim="800000"/>
            <a:headEnd/>
            <a:tailEnd/>
          </a:ln>
        </p:spPr>
        <p:txBody>
          <a:bodyPr wrap="none" anchor="ctr">
            <a:prstTxWarp prst="textNoShape">
              <a:avLst/>
            </a:prstTxWarp>
          </a:bodyPr>
          <a:lstStyle/>
          <a:p>
            <a:endParaRPr lang="en-US" dirty="0">
              <a:latin typeface="Arial"/>
            </a:endParaRPr>
          </a:p>
        </p:txBody>
      </p:sp>
      <p:sp>
        <p:nvSpPr>
          <p:cNvPr id="2" name="Title 1"/>
          <p:cNvSpPr>
            <a:spLocks noGrp="1"/>
          </p:cNvSpPr>
          <p:nvPr>
            <p:ph type="ctrTitle"/>
          </p:nvPr>
        </p:nvSpPr>
        <p:spPr>
          <a:xfrm>
            <a:off x="585765" y="1040319"/>
            <a:ext cx="5459435" cy="1353631"/>
          </a:xfrm>
        </p:spPr>
        <p:txBody>
          <a:bodyPr lIns="0" tIns="0" rIns="0" bIns="0" anchor="t" anchorCtr="0">
            <a:normAutofit/>
          </a:bodyPr>
          <a:lstStyle>
            <a:lvl1pPr algn="l">
              <a:defRPr sz="3600">
                <a:solidFill>
                  <a:schemeClr val="bg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595463" y="2921000"/>
            <a:ext cx="5424337" cy="1203304"/>
          </a:xfrm>
        </p:spPr>
        <p:txBody>
          <a:bodyPr lIns="0" tIns="0" rIns="0" bIns="0">
            <a:normAutofit/>
          </a:bodyPr>
          <a:lstStyle>
            <a:lvl1pPr marL="0" indent="0" algn="l">
              <a:spcBef>
                <a:spcPts val="0"/>
              </a:spcBef>
              <a:spcAft>
                <a:spcPts val="0"/>
              </a:spcAft>
              <a:buNone/>
              <a:defRPr sz="1800">
                <a:solidFill>
                  <a:srgbClr val="0050AA"/>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2710633" y="6638925"/>
            <a:ext cx="6198417" cy="219076"/>
          </a:xfrm>
          <a:prstGeom prst="rect">
            <a:avLst/>
          </a:prstGeom>
        </p:spPr>
        <p:txBody>
          <a:bodyPr lIns="0" tIns="0" rIns="0" bIns="0" anchor="t" anchorCtr="0"/>
          <a:lstStyle>
            <a:lvl1pPr algn="r">
              <a:defRPr sz="900">
                <a:solidFill>
                  <a:srgbClr val="858787"/>
                </a:solidFill>
                <a:latin typeface="Arial"/>
                <a:cs typeface="Arial"/>
              </a:defRPr>
            </a:lvl1pPr>
          </a:lstStyle>
          <a:p>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12750" y="1329532"/>
            <a:ext cx="8319358" cy="4917496"/>
          </a:xfrm>
        </p:spPr>
        <p:txBody>
          <a:bodyPr/>
          <a:lstStyle>
            <a:lvl2pPr marL="257218" indent="-128609">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099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29532"/>
            <a:ext cx="4038600" cy="492654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3508" y="1329532"/>
            <a:ext cx="4038600" cy="4926542"/>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8320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chart">
    <p:spTree>
      <p:nvGrpSpPr>
        <p:cNvPr id="1" name=""/>
        <p:cNvGrpSpPr/>
        <p:nvPr/>
      </p:nvGrpSpPr>
      <p:grpSpPr>
        <a:xfrm>
          <a:off x="0" y="0"/>
          <a:ext cx="0" cy="0"/>
          <a:chOff x="0" y="0"/>
          <a:chExt cx="0" cy="0"/>
        </a:xfrm>
      </p:grpSpPr>
      <p:sp>
        <p:nvSpPr>
          <p:cNvPr id="5" name="Rectangle 4"/>
          <p:cNvSpPr/>
          <p:nvPr userDrawn="1"/>
        </p:nvSpPr>
        <p:spPr>
          <a:xfrm>
            <a:off x="412750" y="1327151"/>
            <a:ext cx="8320089" cy="4918084"/>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68591" tIns="34296" rIns="68591" bIns="34296" rtlCol="0" anchor="ctr"/>
          <a:lstStyle/>
          <a:p>
            <a:pPr algn="ctr"/>
            <a:endParaRPr lang="en-US" sz="1125" dirty="0"/>
          </a:p>
        </p:txBody>
      </p:sp>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29134"/>
            <a:ext cx="4038600" cy="491808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93508" y="1329134"/>
            <a:ext cx="4038600" cy="4918083"/>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948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Rectangle 3"/>
          <p:cNvSpPr/>
          <p:nvPr userDrawn="1"/>
        </p:nvSpPr>
        <p:spPr>
          <a:xfrm>
            <a:off x="412750" y="1327150"/>
            <a:ext cx="8320089" cy="4920986"/>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68591" tIns="34296" rIns="68591" bIns="34296" rtlCol="0" anchor="ctr"/>
          <a:lstStyle/>
          <a:p>
            <a:pPr algn="ctr"/>
            <a:endParaRPr lang="en-US" sz="1125" dirty="0"/>
          </a:p>
        </p:txBody>
      </p:sp>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412750" y="1327150"/>
            <a:ext cx="8320089" cy="4920986"/>
          </a:xfrm>
        </p:spPr>
        <p:txBody>
          <a:bodyPr/>
          <a:lstStyle>
            <a:lvl1pPr marL="0" indent="0">
              <a:buNone/>
              <a:defRPr/>
            </a:lvl1pPr>
          </a:lstStyle>
          <a:p>
            <a:endParaRPr lang="en-US" dirty="0"/>
          </a:p>
        </p:txBody>
      </p:sp>
    </p:spTree>
    <p:extLst>
      <p:ext uri="{BB962C8B-B14F-4D97-AF65-F5344CB8AC3E}">
        <p14:creationId xmlns:p14="http://schemas.microsoft.com/office/powerpoint/2010/main" val="99560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hasCustomPrompt="1"/>
          </p:nvPr>
        </p:nvSpPr>
        <p:spPr>
          <a:xfrm>
            <a:off x="409222" y="1327150"/>
            <a:ext cx="4164079" cy="4920986"/>
          </a:xfrm>
          <a:solidFill>
            <a:schemeClr val="tx2"/>
          </a:solidFill>
        </p:spPr>
        <p:txBody>
          <a:bodyPr vert="horz" lIns="329239" tIns="274366" rIns="329239" bIns="274366" rtlCol="0">
            <a:noAutofit/>
          </a:bodyPr>
          <a:lstStyle>
            <a:lvl1pPr marL="0" indent="0">
              <a:buNone/>
              <a:defRPr lang="en-US" sz="1188" dirty="0" smtClean="0">
                <a:solidFill>
                  <a:schemeClr val="bg1"/>
                </a:solidFill>
              </a:defRPr>
            </a:lvl1pPr>
            <a:lvl2pPr marL="128609" indent="0">
              <a:buNone/>
              <a:defRPr lang="en-US" dirty="0" smtClean="0">
                <a:solidFill>
                  <a:schemeClr val="bg1"/>
                </a:solidFill>
              </a:defRPr>
            </a:lvl2pPr>
            <a:lvl3pPr marL="257218" indent="0">
              <a:buNone/>
              <a:defRPr lang="en-US" dirty="0" smtClean="0">
                <a:solidFill>
                  <a:schemeClr val="bg1"/>
                </a:solidFill>
              </a:defRPr>
            </a:lvl3pPr>
            <a:lvl4pPr marL="385827" indent="0">
              <a:buNone/>
              <a:defRPr lang="en-US" dirty="0" smtClean="0">
                <a:solidFill>
                  <a:schemeClr val="bg1"/>
                </a:solidFill>
              </a:defRPr>
            </a:lvl4pPr>
            <a:lvl5pPr marL="514436"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hasCustomPrompt="1"/>
          </p:nvPr>
        </p:nvSpPr>
        <p:spPr>
          <a:xfrm>
            <a:off x="4572000" y="1327150"/>
            <a:ext cx="4161234" cy="4920986"/>
          </a:xfrm>
          <a:noFill/>
        </p:spPr>
        <p:txBody>
          <a:bodyPr lIns="182880" tIns="91440"/>
          <a:lstStyle>
            <a:lvl1pPr marL="0" indent="0">
              <a:buNone/>
              <a:defRPr/>
            </a:lvl1pPr>
          </a:lstStyle>
          <a:p>
            <a:r>
              <a:rPr lang="en-US" dirty="0"/>
              <a:t>Drag picture to placeholder or click icon to add picture</a:t>
            </a:r>
          </a:p>
        </p:txBody>
      </p:sp>
    </p:spTree>
    <p:extLst>
      <p:ext uri="{BB962C8B-B14F-4D97-AF65-F5344CB8AC3E}">
        <p14:creationId xmlns:p14="http://schemas.microsoft.com/office/powerpoint/2010/main" val="267564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image lef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hasCustomPrompt="1"/>
          </p:nvPr>
        </p:nvSpPr>
        <p:spPr>
          <a:xfrm>
            <a:off x="4572000" y="1327150"/>
            <a:ext cx="4161234" cy="4920986"/>
          </a:xfrm>
          <a:solidFill>
            <a:srgbClr val="0B2D71"/>
          </a:solidFill>
        </p:spPr>
        <p:txBody>
          <a:bodyPr vert="horz" lIns="329239" tIns="274366" rIns="329239" bIns="274366" rtlCol="0">
            <a:noAutofit/>
          </a:bodyPr>
          <a:lstStyle>
            <a:lvl1pPr marL="0" indent="0">
              <a:buNone/>
              <a:defRPr lang="en-US" sz="1188" dirty="0" smtClean="0">
                <a:solidFill>
                  <a:schemeClr val="bg1"/>
                </a:solidFill>
              </a:defRPr>
            </a:lvl1pPr>
            <a:lvl2pPr marL="128609" indent="0">
              <a:buNone/>
              <a:defRPr lang="en-US" dirty="0" smtClean="0">
                <a:solidFill>
                  <a:schemeClr val="bg1"/>
                </a:solidFill>
              </a:defRPr>
            </a:lvl2pPr>
            <a:lvl3pPr marL="257218" indent="0">
              <a:buNone/>
              <a:defRPr lang="en-US" dirty="0" smtClean="0">
                <a:solidFill>
                  <a:schemeClr val="bg1"/>
                </a:solidFill>
              </a:defRPr>
            </a:lvl3pPr>
            <a:lvl4pPr marL="385827" indent="0">
              <a:buNone/>
              <a:defRPr lang="en-US" dirty="0" smtClean="0">
                <a:solidFill>
                  <a:schemeClr val="bg1"/>
                </a:solidFill>
              </a:defRPr>
            </a:lvl4pPr>
            <a:lvl5pPr marL="514436" indent="0">
              <a:buNone/>
              <a:defRPr lang="en-US" dirty="0">
                <a:solidFill>
                  <a:schemeClr val="bg1"/>
                </a:solidFill>
              </a:defRPr>
            </a:lvl5pPr>
          </a:lstStyle>
          <a:p>
            <a:pPr lvl="0"/>
            <a:r>
              <a:rPr lang="en-US" dirty="0"/>
              <a:t>Click to edit master text styles</a:t>
            </a:r>
          </a:p>
        </p:txBody>
      </p:sp>
      <p:sp>
        <p:nvSpPr>
          <p:cNvPr id="7" name="Picture Placeholder 6"/>
          <p:cNvSpPr>
            <a:spLocks noGrp="1"/>
          </p:cNvSpPr>
          <p:nvPr>
            <p:ph type="pic" sz="quarter" idx="10" hasCustomPrompt="1"/>
          </p:nvPr>
        </p:nvSpPr>
        <p:spPr>
          <a:xfrm>
            <a:off x="412750" y="1327150"/>
            <a:ext cx="4159251" cy="4920986"/>
          </a:xfrm>
          <a:noFill/>
        </p:spPr>
        <p:txBody>
          <a:bodyPr lIns="182880" tIns="91440"/>
          <a:lstStyle>
            <a:lvl1pPr marL="0" indent="0">
              <a:buNone/>
              <a:defRPr/>
            </a:lvl1pPr>
          </a:lstStyle>
          <a:p>
            <a:r>
              <a:rPr lang="en-US" dirty="0"/>
              <a:t>Drag picture to placeholder or click icon to add picture</a:t>
            </a:r>
          </a:p>
        </p:txBody>
      </p:sp>
    </p:spTree>
    <p:extLst>
      <p:ext uri="{BB962C8B-B14F-4D97-AF65-F5344CB8AC3E}">
        <p14:creationId xmlns:p14="http://schemas.microsoft.com/office/powerpoint/2010/main" val="1870000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content with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144000" cy="6858000"/>
          </a:xfrm>
          <a:solidFill>
            <a:schemeClr val="bg1">
              <a:lumMod val="95000"/>
            </a:schemeClr>
          </a:solidFill>
        </p:spPr>
        <p:txBody>
          <a:bodyPr/>
          <a:lstStyle>
            <a:lvl1pPr marL="0" indent="0">
              <a:buNone/>
              <a:defRPr>
                <a:solidFill>
                  <a:schemeClr val="tx1"/>
                </a:solidFill>
              </a:defRPr>
            </a:lvl1pPr>
          </a:lstStyle>
          <a:p>
            <a:r>
              <a:rPr lang="en-US" dirty="0"/>
              <a:t>Drag picture to placeholder or click icon to add</a:t>
            </a:r>
          </a:p>
        </p:txBody>
      </p:sp>
      <p:sp>
        <p:nvSpPr>
          <p:cNvPr id="3" name="Content Placeholder 2"/>
          <p:cNvSpPr>
            <a:spLocks noGrp="1"/>
          </p:cNvSpPr>
          <p:nvPr>
            <p:ph idx="1" hasCustomPrompt="1"/>
          </p:nvPr>
        </p:nvSpPr>
        <p:spPr bwMode="gray">
          <a:xfrm>
            <a:off x="411687" y="1052694"/>
            <a:ext cx="8320628" cy="4752612"/>
          </a:xfrm>
        </p:spPr>
        <p:txBody>
          <a:bodyPr anchor="ctr"/>
          <a:lstStyle>
            <a:lvl1pPr marL="0" indent="0" algn="ctr">
              <a:spcBef>
                <a:spcPts val="900"/>
              </a:spcBef>
              <a:buNone/>
              <a:defRPr sz="3000" b="1">
                <a:solidFill>
                  <a:schemeClr val="bg1"/>
                </a:solidFill>
              </a:defRPr>
            </a:lvl1pPr>
            <a:lvl2pPr marL="257218" indent="-128609">
              <a:defRPr/>
            </a:lvl2pPr>
          </a:lstStyle>
          <a:p>
            <a:pPr lvl="0"/>
            <a:r>
              <a:rPr lang="en-US" dirty="0"/>
              <a:t>click to edit master text styles</a:t>
            </a:r>
          </a:p>
        </p:txBody>
      </p:sp>
    </p:spTree>
    <p:extLst>
      <p:ext uri="{BB962C8B-B14F-4D97-AF65-F5344CB8AC3E}">
        <p14:creationId xmlns:p14="http://schemas.microsoft.com/office/powerpoint/2010/main" val="505798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4386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479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divider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1" y="2660922"/>
            <a:ext cx="7772400" cy="1362075"/>
          </a:xfrm>
        </p:spPr>
        <p:txBody>
          <a:bodyPr anchor="t"/>
          <a:lstStyle>
            <a:lvl1pPr algn="ctr">
              <a:defRPr sz="2688" b="1" cap="none">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685801" y="2327522"/>
            <a:ext cx="7772400" cy="420533"/>
          </a:xfrm>
        </p:spPr>
        <p:txBody>
          <a:bodyPr anchor="t"/>
          <a:lstStyle>
            <a:lvl1pPr marL="0" indent="0" algn="ctr">
              <a:buNone/>
              <a:defRPr sz="1500" b="1">
                <a:solidFill>
                  <a:schemeClr val="tx2"/>
                </a:solidFill>
              </a:defRPr>
            </a:lvl1pPr>
            <a:lvl2pPr marL="342957" indent="0">
              <a:buNone/>
              <a:defRPr sz="1375">
                <a:solidFill>
                  <a:schemeClr val="tx1">
                    <a:tint val="75000"/>
                  </a:schemeClr>
                </a:solidFill>
              </a:defRPr>
            </a:lvl2pPr>
            <a:lvl3pPr marL="685914" indent="0">
              <a:buNone/>
              <a:defRPr sz="1188">
                <a:solidFill>
                  <a:schemeClr val="tx1">
                    <a:tint val="75000"/>
                  </a:schemeClr>
                </a:solidFill>
              </a:defRPr>
            </a:lvl3pPr>
            <a:lvl4pPr marL="1028871" indent="0">
              <a:buNone/>
              <a:defRPr sz="1063">
                <a:solidFill>
                  <a:schemeClr val="tx1">
                    <a:tint val="75000"/>
                  </a:schemeClr>
                </a:solidFill>
              </a:defRPr>
            </a:lvl4pPr>
            <a:lvl5pPr marL="1371829" indent="0">
              <a:buNone/>
              <a:defRPr sz="1063">
                <a:solidFill>
                  <a:schemeClr val="tx1">
                    <a:tint val="75000"/>
                  </a:schemeClr>
                </a:solidFill>
              </a:defRPr>
            </a:lvl5pPr>
            <a:lvl6pPr marL="1714786" indent="0">
              <a:buNone/>
              <a:defRPr sz="1063">
                <a:solidFill>
                  <a:schemeClr val="tx1">
                    <a:tint val="75000"/>
                  </a:schemeClr>
                </a:solidFill>
              </a:defRPr>
            </a:lvl6pPr>
            <a:lvl7pPr marL="2057743" indent="0">
              <a:buNone/>
              <a:defRPr sz="1063">
                <a:solidFill>
                  <a:schemeClr val="tx1">
                    <a:tint val="75000"/>
                  </a:schemeClr>
                </a:solidFill>
              </a:defRPr>
            </a:lvl7pPr>
            <a:lvl8pPr marL="2400700" indent="0">
              <a:buNone/>
              <a:defRPr sz="1063">
                <a:solidFill>
                  <a:schemeClr val="tx1">
                    <a:tint val="75000"/>
                  </a:schemeClr>
                </a:solidFill>
              </a:defRPr>
            </a:lvl8pPr>
            <a:lvl9pPr marL="2743658" indent="0">
              <a:buNone/>
              <a:defRPr sz="106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7096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8" name="Picture 7"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9" name="Rectangle 8"/>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457200" y="439332"/>
            <a:ext cx="7620000" cy="779868"/>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953000"/>
          </a:xfrm>
        </p:spPr>
        <p:txBody>
          <a:bodyPr lIns="0" tIns="0" rIns="0" bIns="0"/>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buClr>
                <a:srgbClr val="FFFFFF"/>
              </a:buClr>
              <a:defRPr>
                <a:solidFill>
                  <a:srgbClr val="FFFFFF"/>
                </a:solidFill>
              </a:defRPr>
            </a:lvl6pPr>
            <a:lvl7pPr>
              <a:buClr>
                <a:srgbClr val="FFFFFF"/>
              </a:buClr>
              <a:defRPr>
                <a:solidFill>
                  <a:srgbClr val="FFFFFF"/>
                </a:solidFill>
              </a:defRPr>
            </a:lvl7pPr>
            <a:lvl8pPr>
              <a:buClr>
                <a:srgbClr val="FFFFFF"/>
              </a:buClr>
              <a:defRPr>
                <a:solidFill>
                  <a:srgbClr val="FFFFFF"/>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divider white with logo">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B2A207-2381-4F1A-A350-F041CEE8116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762596" y="749676"/>
            <a:ext cx="5618809" cy="5358649"/>
          </a:xfrm>
          <a:prstGeom prst="rect">
            <a:avLst/>
          </a:prstGeom>
        </p:spPr>
      </p:pic>
      <p:sp>
        <p:nvSpPr>
          <p:cNvPr id="4" name="TextBox 3">
            <a:extLst>
              <a:ext uri="{FF2B5EF4-FFF2-40B4-BE49-F238E27FC236}">
                <a16:creationId xmlns:a16="http://schemas.microsoft.com/office/drawing/2014/main" id="{D35F3A1F-B9EC-47B5-9D0C-29418C19F582}"/>
              </a:ext>
            </a:extLst>
          </p:cNvPr>
          <p:cNvSpPr txBox="1"/>
          <p:nvPr userDrawn="1"/>
        </p:nvSpPr>
        <p:spPr>
          <a:xfrm>
            <a:off x="411481" y="6619858"/>
            <a:ext cx="588303" cy="96180"/>
          </a:xfrm>
          <a:prstGeom prst="rect">
            <a:avLst/>
          </a:prstGeom>
          <a:noFill/>
        </p:spPr>
        <p:txBody>
          <a:bodyPr wrap="none" lIns="0" tIns="0" rIns="0" bIns="0" rtlCol="0">
            <a:spAutoFit/>
          </a:bodyPr>
          <a:lstStyle/>
          <a:p>
            <a:r>
              <a:rPr lang="en-US" sz="625" dirty="0">
                <a:solidFill>
                  <a:schemeClr val="tx1"/>
                </a:solidFill>
                <a:latin typeface="Arial"/>
              </a:rPr>
              <a:t>© 2020 Chevron</a:t>
            </a:r>
          </a:p>
        </p:txBody>
      </p:sp>
    </p:spTree>
    <p:extLst>
      <p:ext uri="{BB962C8B-B14F-4D97-AF65-F5344CB8AC3E}">
        <p14:creationId xmlns:p14="http://schemas.microsoft.com/office/powerpoint/2010/main" val="3276987308"/>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7" name="Picture 6" descr="HallmarkHE_R_vert_rgb_rev.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61446" y="832557"/>
            <a:ext cx="1221108" cy="1476635"/>
          </a:xfrm>
          <a:prstGeom prst="rect">
            <a:avLst/>
          </a:prstGeom>
        </p:spPr>
      </p:pic>
      <p:sp>
        <p:nvSpPr>
          <p:cNvPr id="2" name="Title 1"/>
          <p:cNvSpPr>
            <a:spLocks noGrp="1"/>
          </p:cNvSpPr>
          <p:nvPr userDrawn="1">
            <p:ph type="ctrTitle" hasCustomPrompt="1"/>
          </p:nvPr>
        </p:nvSpPr>
        <p:spPr>
          <a:xfrm>
            <a:off x="914401" y="2286141"/>
            <a:ext cx="7315200" cy="1624362"/>
          </a:xfrm>
        </p:spPr>
        <p:txBody>
          <a:bodyPr lIns="0" rIns="0" anchor="t">
            <a:noAutofit/>
          </a:bodyPr>
          <a:lstStyle>
            <a:lvl1pPr>
              <a:lnSpc>
                <a:spcPct val="90000"/>
              </a:lnSpc>
              <a:defRPr sz="3312" b="1" baseline="0">
                <a:solidFill>
                  <a:schemeClr val="bg1"/>
                </a:solidFill>
              </a:defRPr>
            </a:lvl1pPr>
          </a:lstStyle>
          <a:p>
            <a:r>
              <a:rPr lang="en-US"/>
              <a:t>Click to edit master title style</a:t>
            </a:r>
          </a:p>
        </p:txBody>
      </p:sp>
      <p:sp>
        <p:nvSpPr>
          <p:cNvPr id="3" name="Subtitle 2"/>
          <p:cNvSpPr>
            <a:spLocks noGrp="1"/>
          </p:cNvSpPr>
          <p:nvPr userDrawn="1">
            <p:ph type="subTitle" idx="1" hasCustomPrompt="1"/>
          </p:nvPr>
        </p:nvSpPr>
        <p:spPr>
          <a:xfrm>
            <a:off x="914401" y="3941499"/>
            <a:ext cx="7315200" cy="1636581"/>
          </a:xfrm>
        </p:spPr>
        <p:txBody>
          <a:bodyPr lIns="0" rIns="0">
            <a:noAutofit/>
          </a:bodyPr>
          <a:lstStyle>
            <a:lvl1pPr marL="0" indent="0" algn="ctr">
              <a:spcBef>
                <a:spcPts val="0"/>
              </a:spcBef>
              <a:buNone/>
              <a:defRPr sz="1063" b="0" i="0" baseline="0">
                <a:solidFill>
                  <a:schemeClr val="bg1"/>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9" name="TextBox 8"/>
          <p:cNvSpPr txBox="1"/>
          <p:nvPr userDrawn="1"/>
        </p:nvSpPr>
        <p:spPr>
          <a:xfrm>
            <a:off x="411481" y="6619859"/>
            <a:ext cx="588303" cy="96180"/>
          </a:xfrm>
          <a:prstGeom prst="rect">
            <a:avLst/>
          </a:prstGeom>
          <a:noFill/>
        </p:spPr>
        <p:txBody>
          <a:bodyPr wrap="none" lIns="0" tIns="0" rIns="0" bIns="0" rtlCol="0">
            <a:spAutoFit/>
          </a:bodyPr>
          <a:lstStyle/>
          <a:p>
            <a:r>
              <a:rPr lang="en-US" sz="625">
                <a:solidFill>
                  <a:srgbClr val="FFFFFF"/>
                </a:solidFill>
                <a:latin typeface="Arial"/>
              </a:rPr>
              <a:t>© 2016 Chevron</a:t>
            </a:r>
          </a:p>
        </p:txBody>
      </p:sp>
    </p:spTree>
    <p:extLst>
      <p:ext uri="{BB962C8B-B14F-4D97-AF65-F5344CB8AC3E}">
        <p14:creationId xmlns:p14="http://schemas.microsoft.com/office/powerpoint/2010/main" val="9130116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914401" y="2286141"/>
            <a:ext cx="7315200" cy="1624362"/>
          </a:xfrm>
        </p:spPr>
        <p:txBody>
          <a:bodyPr lIns="0" rIns="0" anchor="t">
            <a:noAutofit/>
          </a:bodyPr>
          <a:lstStyle>
            <a:lvl1pPr>
              <a:lnSpc>
                <a:spcPct val="90000"/>
              </a:lnSpc>
              <a:defRPr sz="3312" b="1" baseline="0">
                <a:solidFill>
                  <a:schemeClr val="bg2"/>
                </a:solidFill>
              </a:defRPr>
            </a:lvl1pPr>
          </a:lstStyle>
          <a:p>
            <a:r>
              <a:rPr lang="en-US"/>
              <a:t>RPE Restructuring</a:t>
            </a:r>
          </a:p>
        </p:txBody>
      </p:sp>
      <p:sp>
        <p:nvSpPr>
          <p:cNvPr id="3" name="Subtitle 2"/>
          <p:cNvSpPr>
            <a:spLocks noGrp="1"/>
          </p:cNvSpPr>
          <p:nvPr userDrawn="1">
            <p:ph type="subTitle" idx="1" hasCustomPrompt="1"/>
          </p:nvPr>
        </p:nvSpPr>
        <p:spPr>
          <a:xfrm>
            <a:off x="914401" y="3941499"/>
            <a:ext cx="7315200" cy="1636581"/>
          </a:xfrm>
        </p:spPr>
        <p:txBody>
          <a:bodyPr lIns="0" rIns="0">
            <a:noAutofit/>
          </a:bodyPr>
          <a:lstStyle>
            <a:lvl1pPr marL="0" indent="0" algn="ctr">
              <a:spcBef>
                <a:spcPts val="0"/>
              </a:spcBef>
              <a:buNone/>
              <a:defRPr sz="1063" b="0" i="0" baseline="0">
                <a:solidFill>
                  <a:schemeClr val="bg2"/>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6" name="TextBox 5"/>
          <p:cNvSpPr txBox="1"/>
          <p:nvPr userDrawn="1"/>
        </p:nvSpPr>
        <p:spPr>
          <a:xfrm>
            <a:off x="411481" y="6619859"/>
            <a:ext cx="588303" cy="96180"/>
          </a:xfrm>
          <a:prstGeom prst="rect">
            <a:avLst/>
          </a:prstGeom>
          <a:noFill/>
        </p:spPr>
        <p:txBody>
          <a:bodyPr wrap="none" lIns="0" tIns="0" rIns="0" bIns="0" rtlCol="0">
            <a:spAutoFit/>
          </a:bodyPr>
          <a:lstStyle/>
          <a:p>
            <a:r>
              <a:rPr lang="en-US" sz="625">
                <a:solidFill>
                  <a:prstClr val="black"/>
                </a:solidFill>
                <a:latin typeface="Arial"/>
              </a:rPr>
              <a:t>© 2016 Chevron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61447" y="832557"/>
            <a:ext cx="1221107" cy="1476635"/>
          </a:xfrm>
          <a:prstGeom prst="rect">
            <a:avLst/>
          </a:prstGeom>
        </p:spPr>
      </p:pic>
    </p:spTree>
    <p:extLst>
      <p:ext uri="{BB962C8B-B14F-4D97-AF65-F5344CB8AC3E}">
        <p14:creationId xmlns:p14="http://schemas.microsoft.com/office/powerpoint/2010/main" val="1254190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left with image">
    <p:spTree>
      <p:nvGrpSpPr>
        <p:cNvPr id="1" name=""/>
        <p:cNvGrpSpPr/>
        <p:nvPr/>
      </p:nvGrpSpPr>
      <p:grpSpPr>
        <a:xfrm>
          <a:off x="0" y="0"/>
          <a:ext cx="0" cy="0"/>
          <a:chOff x="0" y="0"/>
          <a:chExt cx="0" cy="0"/>
        </a:xfrm>
      </p:grpSpPr>
      <p:pic>
        <p:nvPicPr>
          <p:cNvPr id="11" name="Picture 10" descr="Refining_displayicon_rgb.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8468" y="1254333"/>
            <a:ext cx="4555532" cy="6074042"/>
          </a:xfrm>
          <a:prstGeom prst="rect">
            <a:avLst/>
          </a:prstGeom>
        </p:spPr>
      </p:pic>
      <p:sp>
        <p:nvSpPr>
          <p:cNvPr id="2" name="Title 1"/>
          <p:cNvSpPr>
            <a:spLocks noGrp="1"/>
          </p:cNvSpPr>
          <p:nvPr userDrawn="1">
            <p:ph type="ctrTitle" hasCustomPrompt="1"/>
          </p:nvPr>
        </p:nvSpPr>
        <p:spPr>
          <a:xfrm>
            <a:off x="2" y="2241814"/>
            <a:ext cx="4572001" cy="1470025"/>
          </a:xfrm>
        </p:spPr>
        <p:txBody>
          <a:bodyPr lIns="219493" rIns="219493">
            <a:noAutofit/>
          </a:bodyPr>
          <a:lstStyle>
            <a:lvl1pPr>
              <a:lnSpc>
                <a:spcPct val="90000"/>
              </a:lnSpc>
              <a:defRPr sz="3312" b="1"/>
            </a:lvl1pPr>
          </a:lstStyle>
          <a:p>
            <a:r>
              <a:rPr lang="en-US"/>
              <a:t>Presentation title goes here</a:t>
            </a:r>
          </a:p>
        </p:txBody>
      </p:sp>
      <p:sp>
        <p:nvSpPr>
          <p:cNvPr id="3" name="Subtitle 2"/>
          <p:cNvSpPr>
            <a:spLocks noGrp="1"/>
          </p:cNvSpPr>
          <p:nvPr userDrawn="1">
            <p:ph type="subTitle" idx="1" hasCustomPrompt="1"/>
          </p:nvPr>
        </p:nvSpPr>
        <p:spPr>
          <a:xfrm>
            <a:off x="2" y="3690974"/>
            <a:ext cx="4572001" cy="963828"/>
          </a:xfrm>
        </p:spPr>
        <p:txBody>
          <a:bodyPr lIns="219493" rIns="219493">
            <a:noAutofit/>
          </a:bodyPr>
          <a:lstStyle>
            <a:lvl1pPr marL="0" indent="0" algn="ctr">
              <a:spcBef>
                <a:spcPts val="0"/>
              </a:spcBef>
              <a:buNone/>
              <a:defRPr sz="1063" b="0" i="0" baseline="0">
                <a:solidFill>
                  <a:srgbClr val="009DD9"/>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7" name="TextBox 6"/>
          <p:cNvSpPr txBox="1"/>
          <p:nvPr userDrawn="1"/>
        </p:nvSpPr>
        <p:spPr>
          <a:xfrm>
            <a:off x="411481" y="6619859"/>
            <a:ext cx="588303" cy="96180"/>
          </a:xfrm>
          <a:prstGeom prst="rect">
            <a:avLst/>
          </a:prstGeom>
          <a:noFill/>
        </p:spPr>
        <p:txBody>
          <a:bodyPr wrap="none" lIns="0" tIns="0" rIns="0" bIns="0" rtlCol="0">
            <a:spAutoFit/>
          </a:bodyPr>
          <a:lstStyle/>
          <a:p>
            <a:r>
              <a:rPr lang="en-US" sz="625">
                <a:solidFill>
                  <a:prstClr val="black"/>
                </a:solidFill>
                <a:latin typeface="Arial"/>
              </a:rPr>
              <a:t>© 2016 Chevron</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75448" y="832557"/>
            <a:ext cx="1221107" cy="1476635"/>
          </a:xfrm>
          <a:prstGeom prst="rect">
            <a:avLst/>
          </a:prstGeom>
        </p:spPr>
      </p:pic>
    </p:spTree>
    <p:extLst>
      <p:ext uri="{BB962C8B-B14F-4D97-AF65-F5344CB8AC3E}">
        <p14:creationId xmlns:p14="http://schemas.microsoft.com/office/powerpoint/2010/main" val="870403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left with image rev">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023"/>
            <a:ext cx="9144000" cy="6851954"/>
          </a:xfrm>
          <a:prstGeom prst="rect">
            <a:avLst/>
          </a:prstGeom>
        </p:spPr>
      </p:pic>
      <p:sp>
        <p:nvSpPr>
          <p:cNvPr id="2" name="Title 1"/>
          <p:cNvSpPr>
            <a:spLocks noGrp="1"/>
          </p:cNvSpPr>
          <p:nvPr userDrawn="1">
            <p:ph type="ctrTitle" hasCustomPrompt="1"/>
          </p:nvPr>
        </p:nvSpPr>
        <p:spPr>
          <a:xfrm>
            <a:off x="2" y="2241814"/>
            <a:ext cx="4572001" cy="1470025"/>
          </a:xfrm>
        </p:spPr>
        <p:txBody>
          <a:bodyPr lIns="219493" rIns="219493">
            <a:noAutofit/>
          </a:bodyPr>
          <a:lstStyle>
            <a:lvl1pPr>
              <a:lnSpc>
                <a:spcPct val="90000"/>
              </a:lnSpc>
              <a:defRPr sz="3312" b="1">
                <a:solidFill>
                  <a:schemeClr val="bg1"/>
                </a:solidFill>
              </a:defRPr>
            </a:lvl1pPr>
          </a:lstStyle>
          <a:p>
            <a:r>
              <a:rPr lang="en-US"/>
              <a:t>Presentation title goes here</a:t>
            </a:r>
          </a:p>
        </p:txBody>
      </p:sp>
      <p:sp>
        <p:nvSpPr>
          <p:cNvPr id="3" name="Subtitle 2"/>
          <p:cNvSpPr>
            <a:spLocks noGrp="1"/>
          </p:cNvSpPr>
          <p:nvPr userDrawn="1">
            <p:ph type="subTitle" idx="1" hasCustomPrompt="1"/>
          </p:nvPr>
        </p:nvSpPr>
        <p:spPr>
          <a:xfrm>
            <a:off x="2" y="3690974"/>
            <a:ext cx="4572001" cy="963828"/>
          </a:xfrm>
        </p:spPr>
        <p:txBody>
          <a:bodyPr lIns="219493" rIns="219493">
            <a:noAutofit/>
          </a:bodyPr>
          <a:lstStyle>
            <a:lvl1pPr marL="0" indent="0" algn="ctr">
              <a:spcBef>
                <a:spcPts val="0"/>
              </a:spcBef>
              <a:buNone/>
              <a:defRPr sz="1063" b="0" i="0" baseline="0">
                <a:solidFill>
                  <a:schemeClr val="bg1"/>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9" name="TextBox 8"/>
          <p:cNvSpPr txBox="1"/>
          <p:nvPr userDrawn="1"/>
        </p:nvSpPr>
        <p:spPr>
          <a:xfrm>
            <a:off x="411481" y="6619859"/>
            <a:ext cx="588303" cy="96180"/>
          </a:xfrm>
          <a:prstGeom prst="rect">
            <a:avLst/>
          </a:prstGeom>
          <a:noFill/>
        </p:spPr>
        <p:txBody>
          <a:bodyPr wrap="none" lIns="0" tIns="0" rIns="0" bIns="0" rtlCol="0">
            <a:spAutoFit/>
          </a:bodyPr>
          <a:lstStyle/>
          <a:p>
            <a:r>
              <a:rPr lang="en-US" sz="625">
                <a:solidFill>
                  <a:prstClr val="white"/>
                </a:solidFill>
                <a:latin typeface="Arial"/>
              </a:rPr>
              <a:t>© 2019 Chevron</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75448" y="832556"/>
            <a:ext cx="1221107" cy="1476634"/>
          </a:xfrm>
          <a:prstGeom prst="rect">
            <a:avLst/>
          </a:prstGeom>
        </p:spPr>
      </p:pic>
    </p:spTree>
    <p:extLst>
      <p:ext uri="{BB962C8B-B14F-4D97-AF65-F5344CB8AC3E}">
        <p14:creationId xmlns:p14="http://schemas.microsoft.com/office/powerpoint/2010/main" val="2272189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center with ima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 y="0"/>
            <a:ext cx="9141887" cy="6858000"/>
          </a:xfrm>
          <a:prstGeom prst="rect">
            <a:avLst/>
          </a:prstGeom>
        </p:spPr>
      </p:pic>
      <p:sp>
        <p:nvSpPr>
          <p:cNvPr id="2" name="Title 1"/>
          <p:cNvSpPr>
            <a:spLocks noGrp="1"/>
          </p:cNvSpPr>
          <p:nvPr userDrawn="1">
            <p:ph type="ctrTitle" hasCustomPrompt="1"/>
          </p:nvPr>
        </p:nvSpPr>
        <p:spPr>
          <a:xfrm>
            <a:off x="2286000" y="2241814"/>
            <a:ext cx="4572001" cy="1470025"/>
          </a:xfrm>
        </p:spPr>
        <p:txBody>
          <a:bodyPr lIns="219493" rIns="219493">
            <a:noAutofit/>
          </a:bodyPr>
          <a:lstStyle>
            <a:lvl1pPr>
              <a:lnSpc>
                <a:spcPct val="90000"/>
              </a:lnSpc>
              <a:defRPr sz="3312" b="1"/>
            </a:lvl1pPr>
          </a:lstStyle>
          <a:p>
            <a:r>
              <a:rPr lang="en-US"/>
              <a:t>Presentation title goes here</a:t>
            </a:r>
          </a:p>
        </p:txBody>
      </p:sp>
      <p:sp>
        <p:nvSpPr>
          <p:cNvPr id="3" name="Subtitle 2"/>
          <p:cNvSpPr>
            <a:spLocks noGrp="1"/>
          </p:cNvSpPr>
          <p:nvPr userDrawn="1">
            <p:ph type="subTitle" idx="1" hasCustomPrompt="1"/>
          </p:nvPr>
        </p:nvSpPr>
        <p:spPr>
          <a:xfrm>
            <a:off x="2286000" y="3690974"/>
            <a:ext cx="4572001" cy="963828"/>
          </a:xfrm>
        </p:spPr>
        <p:txBody>
          <a:bodyPr lIns="219493" rIns="219493">
            <a:noAutofit/>
          </a:bodyPr>
          <a:lstStyle>
            <a:lvl1pPr marL="0" indent="0" algn="ctr">
              <a:spcBef>
                <a:spcPts val="0"/>
              </a:spcBef>
              <a:buNone/>
              <a:defRPr sz="1063" b="0" i="0" baseline="0">
                <a:solidFill>
                  <a:srgbClr val="009DD9"/>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7" name="TextBox 6"/>
          <p:cNvSpPr txBox="1"/>
          <p:nvPr userDrawn="1"/>
        </p:nvSpPr>
        <p:spPr>
          <a:xfrm>
            <a:off x="411481" y="6619859"/>
            <a:ext cx="588303" cy="96180"/>
          </a:xfrm>
          <a:prstGeom prst="rect">
            <a:avLst/>
          </a:prstGeom>
          <a:noFill/>
        </p:spPr>
        <p:txBody>
          <a:bodyPr wrap="none" lIns="0" tIns="0" rIns="0" bIns="0" rtlCol="0">
            <a:spAutoFit/>
          </a:bodyPr>
          <a:lstStyle/>
          <a:p>
            <a:r>
              <a:rPr lang="en-US" sz="625">
                <a:solidFill>
                  <a:schemeClr val="tx1"/>
                </a:solidFill>
                <a:latin typeface="Arial"/>
              </a:rPr>
              <a:t>© 2016 Chevron</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447" y="832557"/>
            <a:ext cx="1221107" cy="1476635"/>
          </a:xfrm>
          <a:prstGeom prst="rect">
            <a:avLst/>
          </a:prstGeom>
        </p:spPr>
      </p:pic>
    </p:spTree>
    <p:extLst>
      <p:ext uri="{BB962C8B-B14F-4D97-AF65-F5344CB8AC3E}">
        <p14:creationId xmlns:p14="http://schemas.microsoft.com/office/powerpoint/2010/main" val="1006574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center with image rev">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7"/>
            <a:ext cx="9143999" cy="6856206"/>
          </a:xfrm>
          <a:prstGeom prst="rect">
            <a:avLst/>
          </a:prstGeom>
        </p:spPr>
      </p:pic>
      <p:sp>
        <p:nvSpPr>
          <p:cNvPr id="2" name="Title 1"/>
          <p:cNvSpPr>
            <a:spLocks noGrp="1"/>
          </p:cNvSpPr>
          <p:nvPr userDrawn="1">
            <p:ph type="ctrTitle" hasCustomPrompt="1"/>
          </p:nvPr>
        </p:nvSpPr>
        <p:spPr>
          <a:xfrm>
            <a:off x="2286000" y="2241814"/>
            <a:ext cx="4572001" cy="1470025"/>
          </a:xfrm>
        </p:spPr>
        <p:txBody>
          <a:bodyPr lIns="219493" rIns="219493">
            <a:noAutofit/>
          </a:bodyPr>
          <a:lstStyle>
            <a:lvl1pPr>
              <a:lnSpc>
                <a:spcPct val="90000"/>
              </a:lnSpc>
              <a:defRPr sz="3312" b="1">
                <a:solidFill>
                  <a:schemeClr val="bg1"/>
                </a:solidFill>
              </a:defRPr>
            </a:lvl1pPr>
          </a:lstStyle>
          <a:p>
            <a:r>
              <a:rPr lang="en-US"/>
              <a:t>Presentation title goes here</a:t>
            </a:r>
          </a:p>
        </p:txBody>
      </p:sp>
      <p:sp>
        <p:nvSpPr>
          <p:cNvPr id="3" name="Subtitle 2"/>
          <p:cNvSpPr>
            <a:spLocks noGrp="1"/>
          </p:cNvSpPr>
          <p:nvPr userDrawn="1">
            <p:ph type="subTitle" idx="1" hasCustomPrompt="1"/>
          </p:nvPr>
        </p:nvSpPr>
        <p:spPr>
          <a:xfrm>
            <a:off x="2286000" y="3690974"/>
            <a:ext cx="4572001" cy="963828"/>
          </a:xfrm>
        </p:spPr>
        <p:txBody>
          <a:bodyPr lIns="219493" rIns="219493">
            <a:noAutofit/>
          </a:bodyPr>
          <a:lstStyle>
            <a:lvl1pPr marL="0" indent="0" algn="ctr">
              <a:spcBef>
                <a:spcPts val="0"/>
              </a:spcBef>
              <a:buNone/>
              <a:defRPr sz="1063" b="0" i="0" baseline="0">
                <a:solidFill>
                  <a:schemeClr val="bg1"/>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9" name="TextBox 8"/>
          <p:cNvSpPr txBox="1"/>
          <p:nvPr userDrawn="1"/>
        </p:nvSpPr>
        <p:spPr>
          <a:xfrm>
            <a:off x="411481" y="6619859"/>
            <a:ext cx="588303" cy="96180"/>
          </a:xfrm>
          <a:prstGeom prst="rect">
            <a:avLst/>
          </a:prstGeom>
          <a:noFill/>
        </p:spPr>
        <p:txBody>
          <a:bodyPr wrap="none" lIns="0" tIns="0" rIns="0" bIns="0" rtlCol="0">
            <a:spAutoFit/>
          </a:bodyPr>
          <a:lstStyle/>
          <a:p>
            <a:r>
              <a:rPr lang="en-US" sz="625">
                <a:solidFill>
                  <a:srgbClr val="FFFFFF"/>
                </a:solidFill>
                <a:latin typeface="Arial"/>
              </a:rPr>
              <a:t>© 2016 Chevron</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447" y="832556"/>
            <a:ext cx="1221107" cy="1476634"/>
          </a:xfrm>
          <a:prstGeom prst="rect">
            <a:avLst/>
          </a:prstGeom>
        </p:spPr>
      </p:pic>
    </p:spTree>
    <p:extLst>
      <p:ext uri="{BB962C8B-B14F-4D97-AF65-F5344CB8AC3E}">
        <p14:creationId xmlns:p14="http://schemas.microsoft.com/office/powerpoint/2010/main" val="10181374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right with ima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userDrawn="1">
            <p:ph type="ctrTitle" hasCustomPrompt="1"/>
          </p:nvPr>
        </p:nvSpPr>
        <p:spPr>
          <a:xfrm>
            <a:off x="4572000" y="2240283"/>
            <a:ext cx="4572001" cy="1470025"/>
          </a:xfrm>
        </p:spPr>
        <p:txBody>
          <a:bodyPr lIns="219493" rIns="219493">
            <a:noAutofit/>
          </a:bodyPr>
          <a:lstStyle>
            <a:lvl1pPr>
              <a:lnSpc>
                <a:spcPct val="90000"/>
              </a:lnSpc>
              <a:defRPr sz="3312" b="1">
                <a:solidFill>
                  <a:schemeClr val="bg2"/>
                </a:solidFill>
              </a:defRPr>
            </a:lvl1pPr>
          </a:lstStyle>
          <a:p>
            <a:r>
              <a:rPr lang="en-US"/>
              <a:t>Presentation title goes here</a:t>
            </a:r>
          </a:p>
        </p:txBody>
      </p:sp>
      <p:sp>
        <p:nvSpPr>
          <p:cNvPr id="3" name="Subtitle 2"/>
          <p:cNvSpPr>
            <a:spLocks noGrp="1"/>
          </p:cNvSpPr>
          <p:nvPr userDrawn="1">
            <p:ph type="subTitle" idx="1" hasCustomPrompt="1"/>
          </p:nvPr>
        </p:nvSpPr>
        <p:spPr>
          <a:xfrm>
            <a:off x="4572000" y="3694176"/>
            <a:ext cx="4572001" cy="963828"/>
          </a:xfrm>
        </p:spPr>
        <p:txBody>
          <a:bodyPr lIns="219493" rIns="219493">
            <a:noAutofit/>
          </a:bodyPr>
          <a:lstStyle>
            <a:lvl1pPr marL="0" indent="0" algn="ctr">
              <a:spcBef>
                <a:spcPts val="0"/>
              </a:spcBef>
              <a:buNone/>
              <a:defRPr sz="1063" b="0" i="0" baseline="0">
                <a:solidFill>
                  <a:schemeClr val="bg2"/>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9" name="TextBox 8"/>
          <p:cNvSpPr txBox="1"/>
          <p:nvPr userDrawn="1"/>
        </p:nvSpPr>
        <p:spPr>
          <a:xfrm>
            <a:off x="411481" y="6619859"/>
            <a:ext cx="588303" cy="96180"/>
          </a:xfrm>
          <a:prstGeom prst="rect">
            <a:avLst/>
          </a:prstGeom>
          <a:noFill/>
        </p:spPr>
        <p:txBody>
          <a:bodyPr wrap="none" lIns="0" tIns="0" rIns="0" bIns="0" rtlCol="0">
            <a:spAutoFit/>
          </a:bodyPr>
          <a:lstStyle/>
          <a:p>
            <a:r>
              <a:rPr lang="en-US" sz="625">
                <a:solidFill>
                  <a:srgbClr val="FFFFFF"/>
                </a:solidFill>
                <a:latin typeface="Arial"/>
              </a:rPr>
              <a:t>© 2016 Chevron</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7447" y="832557"/>
            <a:ext cx="1221107" cy="1476635"/>
          </a:xfrm>
          <a:prstGeom prst="rect">
            <a:avLst/>
          </a:prstGeom>
        </p:spPr>
      </p:pic>
    </p:spTree>
    <p:extLst>
      <p:ext uri="{BB962C8B-B14F-4D97-AF65-F5344CB8AC3E}">
        <p14:creationId xmlns:p14="http://schemas.microsoft.com/office/powerpoint/2010/main" val="838956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right with image rev">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81" y="0"/>
            <a:ext cx="9141039" cy="6858000"/>
          </a:xfrm>
          <a:prstGeom prst="rect">
            <a:avLst/>
          </a:prstGeom>
        </p:spPr>
      </p:pic>
      <p:sp>
        <p:nvSpPr>
          <p:cNvPr id="2" name="Title 1"/>
          <p:cNvSpPr>
            <a:spLocks noGrp="1"/>
          </p:cNvSpPr>
          <p:nvPr userDrawn="1">
            <p:ph type="ctrTitle" hasCustomPrompt="1"/>
          </p:nvPr>
        </p:nvSpPr>
        <p:spPr>
          <a:xfrm>
            <a:off x="4572000" y="2240283"/>
            <a:ext cx="4572001" cy="1470025"/>
          </a:xfrm>
        </p:spPr>
        <p:txBody>
          <a:bodyPr lIns="219493" rIns="219493">
            <a:noAutofit/>
          </a:bodyPr>
          <a:lstStyle>
            <a:lvl1pPr>
              <a:lnSpc>
                <a:spcPct val="90000"/>
              </a:lnSpc>
              <a:defRPr sz="3312" b="1">
                <a:solidFill>
                  <a:srgbClr val="FFFFFF"/>
                </a:solidFill>
              </a:defRPr>
            </a:lvl1pPr>
          </a:lstStyle>
          <a:p>
            <a:r>
              <a:rPr lang="en-US"/>
              <a:t>Presentation title goes here</a:t>
            </a:r>
          </a:p>
        </p:txBody>
      </p:sp>
      <p:sp>
        <p:nvSpPr>
          <p:cNvPr id="3" name="Subtitle 2"/>
          <p:cNvSpPr>
            <a:spLocks noGrp="1"/>
          </p:cNvSpPr>
          <p:nvPr userDrawn="1">
            <p:ph type="subTitle" idx="1" hasCustomPrompt="1"/>
          </p:nvPr>
        </p:nvSpPr>
        <p:spPr>
          <a:xfrm>
            <a:off x="4572000" y="3694176"/>
            <a:ext cx="4572001" cy="963828"/>
          </a:xfrm>
        </p:spPr>
        <p:txBody>
          <a:bodyPr lIns="219493" rIns="219493">
            <a:noAutofit/>
          </a:bodyPr>
          <a:lstStyle>
            <a:lvl1pPr marL="0" indent="0" algn="ctr">
              <a:spcBef>
                <a:spcPts val="0"/>
              </a:spcBef>
              <a:buNone/>
              <a:defRPr sz="1063" b="0" i="0" baseline="0">
                <a:solidFill>
                  <a:srgbClr val="FFFFFF"/>
                </a:solidFill>
              </a:defRPr>
            </a:lvl1pPr>
            <a:lvl2pPr marL="342944" indent="0" algn="ctr">
              <a:buNone/>
              <a:defRPr>
                <a:solidFill>
                  <a:schemeClr val="tx1">
                    <a:tint val="75000"/>
                  </a:schemeClr>
                </a:solidFill>
              </a:defRPr>
            </a:lvl2pPr>
            <a:lvl3pPr marL="685887" indent="0" algn="ctr">
              <a:buNone/>
              <a:defRPr>
                <a:solidFill>
                  <a:schemeClr val="tx1">
                    <a:tint val="75000"/>
                  </a:schemeClr>
                </a:solidFill>
              </a:defRPr>
            </a:lvl3pPr>
            <a:lvl4pPr marL="1028830" indent="0" algn="ctr">
              <a:buNone/>
              <a:defRPr>
                <a:solidFill>
                  <a:schemeClr val="tx1">
                    <a:tint val="75000"/>
                  </a:schemeClr>
                </a:solidFill>
              </a:defRPr>
            </a:lvl4pPr>
            <a:lvl5pPr marL="1371774" indent="0" algn="ctr">
              <a:buNone/>
              <a:defRPr>
                <a:solidFill>
                  <a:schemeClr val="tx1">
                    <a:tint val="75000"/>
                  </a:schemeClr>
                </a:solidFill>
              </a:defRPr>
            </a:lvl5pPr>
            <a:lvl6pPr marL="1714717" indent="0" algn="ctr">
              <a:buNone/>
              <a:defRPr>
                <a:solidFill>
                  <a:schemeClr val="tx1">
                    <a:tint val="75000"/>
                  </a:schemeClr>
                </a:solidFill>
              </a:defRPr>
            </a:lvl6pPr>
            <a:lvl7pPr marL="2057661" indent="0" algn="ctr">
              <a:buNone/>
              <a:defRPr>
                <a:solidFill>
                  <a:schemeClr val="tx1">
                    <a:tint val="75000"/>
                  </a:schemeClr>
                </a:solidFill>
              </a:defRPr>
            </a:lvl7pPr>
            <a:lvl8pPr marL="2400604" indent="0" algn="ctr">
              <a:buNone/>
              <a:defRPr>
                <a:solidFill>
                  <a:schemeClr val="tx1">
                    <a:tint val="75000"/>
                  </a:schemeClr>
                </a:solidFill>
              </a:defRPr>
            </a:lvl8pPr>
            <a:lvl9pPr marL="2743548" indent="0" algn="ctr">
              <a:buNone/>
              <a:defRPr>
                <a:solidFill>
                  <a:schemeClr val="tx1">
                    <a:tint val="75000"/>
                  </a:schemeClr>
                </a:solidFill>
              </a:defRPr>
            </a:lvl9pPr>
          </a:lstStyle>
          <a:p>
            <a:r>
              <a:rPr lang="en-US"/>
              <a:t>Presenter, title, date</a:t>
            </a:r>
          </a:p>
        </p:txBody>
      </p:sp>
      <p:sp>
        <p:nvSpPr>
          <p:cNvPr id="7" name="TextBox 6"/>
          <p:cNvSpPr txBox="1"/>
          <p:nvPr userDrawn="1"/>
        </p:nvSpPr>
        <p:spPr>
          <a:xfrm>
            <a:off x="411481" y="6619859"/>
            <a:ext cx="588303" cy="96180"/>
          </a:xfrm>
          <a:prstGeom prst="rect">
            <a:avLst/>
          </a:prstGeom>
          <a:noFill/>
        </p:spPr>
        <p:txBody>
          <a:bodyPr wrap="none" lIns="0" tIns="0" rIns="0" bIns="0" rtlCol="0">
            <a:spAutoFit/>
          </a:bodyPr>
          <a:lstStyle/>
          <a:p>
            <a:r>
              <a:rPr lang="en-US" sz="625">
                <a:solidFill>
                  <a:srgbClr val="FFFFFF"/>
                </a:solidFill>
                <a:latin typeface="Arial"/>
              </a:rPr>
              <a:t>© 2016 Chevron</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47447" y="832556"/>
            <a:ext cx="1221107" cy="1476634"/>
          </a:xfrm>
          <a:prstGeom prst="rect">
            <a:avLst/>
          </a:prstGeom>
        </p:spPr>
      </p:pic>
    </p:spTree>
    <p:extLst>
      <p:ext uri="{BB962C8B-B14F-4D97-AF65-F5344CB8AC3E}">
        <p14:creationId xmlns:p14="http://schemas.microsoft.com/office/powerpoint/2010/main" val="2943859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1481"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31959"/>
            <a:ext cx="4038600" cy="4925941"/>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3508" y="1331959"/>
            <a:ext cx="4038600" cy="4925941"/>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0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1" name="Picture 10"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8" name="Picture 7"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9" name="Rectangle 8"/>
          <p:cNvSpPr/>
          <p:nvPr userDrawn="1"/>
        </p:nvSpPr>
        <p:spPr>
          <a:xfrm>
            <a:off x="228600" y="1447799"/>
            <a:ext cx="8686800" cy="51851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457200" y="439332"/>
            <a:ext cx="7620000" cy="779868"/>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953000"/>
          </a:xfrm>
        </p:spPr>
        <p:txBody>
          <a:bodyPr lIns="0" tIns="0" rIns="0" bIns="0"/>
          <a:lstStyle>
            <a:lvl1pPr>
              <a:spcBef>
                <a:spcPts val="528"/>
              </a:spcBef>
              <a:spcAft>
                <a:spcPts val="528"/>
              </a:spcAft>
              <a:buClr>
                <a:srgbClr val="333333"/>
              </a:buClr>
              <a:buFont typeface="Wingdings" charset="2"/>
              <a:buChar char="§"/>
              <a:defRPr sz="2000">
                <a:solidFill>
                  <a:srgbClr val="333333"/>
                </a:solidFill>
                <a:latin typeface="Arial"/>
                <a:cs typeface="Arial"/>
              </a:defRPr>
            </a:lvl1pPr>
            <a:lvl2pPr>
              <a:spcBef>
                <a:spcPts val="528"/>
              </a:spcBef>
              <a:spcAft>
                <a:spcPts val="528"/>
              </a:spcAft>
              <a:buClr>
                <a:srgbClr val="333333"/>
              </a:buClr>
              <a:defRPr sz="1800">
                <a:solidFill>
                  <a:srgbClr val="333333"/>
                </a:solidFill>
                <a:latin typeface="Arial"/>
                <a:cs typeface="Arial"/>
              </a:defRPr>
            </a:lvl2pPr>
            <a:lvl3pPr>
              <a:spcBef>
                <a:spcPts val="528"/>
              </a:spcBef>
              <a:spcAft>
                <a:spcPts val="528"/>
              </a:spcAft>
              <a:buClr>
                <a:srgbClr val="333333"/>
              </a:buClr>
              <a:defRPr sz="1800">
                <a:solidFill>
                  <a:srgbClr val="333333"/>
                </a:solidFill>
                <a:latin typeface="Arial"/>
                <a:cs typeface="Arial"/>
              </a:defRPr>
            </a:lvl3pPr>
            <a:lvl4pPr>
              <a:spcBef>
                <a:spcPts val="528"/>
              </a:spcBef>
              <a:spcAft>
                <a:spcPts val="528"/>
              </a:spcAft>
              <a:buClr>
                <a:srgbClr val="333333"/>
              </a:buClr>
              <a:buSzPct val="65000"/>
              <a:buFont typeface="Wingdings 3" charset="2"/>
              <a:buChar char=""/>
              <a:defRPr sz="1800">
                <a:solidFill>
                  <a:srgbClr val="333333"/>
                </a:solidFill>
                <a:latin typeface="Arial"/>
                <a:cs typeface="Arial"/>
              </a:defRPr>
            </a:lvl4pPr>
            <a:lvl5pPr>
              <a:spcBef>
                <a:spcPts val="528"/>
              </a:spcBef>
              <a:spcAft>
                <a:spcPts val="528"/>
              </a:spcAft>
              <a:buClr>
                <a:srgbClr val="333333"/>
              </a:buClr>
              <a:buSzPct val="65000"/>
              <a:buFont typeface="Courier New"/>
              <a:buChar char="o"/>
              <a:defRPr sz="1800">
                <a:solidFill>
                  <a:srgbClr val="333333"/>
                </a:solidFill>
                <a:latin typeface="Arial"/>
                <a:cs typeface="Arial"/>
              </a:defRPr>
            </a:lvl5pPr>
            <a:lvl6pPr>
              <a:buClr>
                <a:srgbClr val="333333"/>
              </a:buClr>
              <a:defRPr/>
            </a:lvl6pPr>
            <a:lvl7pPr>
              <a:buClr>
                <a:srgbClr val="333333"/>
              </a:buClr>
              <a:defRPr/>
            </a:lvl7pPr>
            <a:lvl8pPr>
              <a:buClr>
                <a:srgbClr val="333333"/>
              </a:buCl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4" name="Rectangle 3"/>
          <p:cNvSpPr/>
          <p:nvPr userDrawn="1"/>
        </p:nvSpPr>
        <p:spPr>
          <a:xfrm>
            <a:off x="411480" y="1327150"/>
            <a:ext cx="8329614" cy="4937760"/>
          </a:xfrm>
          <a:prstGeom prst="rect">
            <a:avLst/>
          </a:prstGeom>
          <a:solidFill>
            <a:srgbClr val="DBDC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248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887" indent="0" algn="ctr">
              <a:buNone/>
              <a:defRPr sz="1500"/>
            </a:lvl2pPr>
            <a:lvl3pPr marL="685772" indent="0" algn="ctr">
              <a:buNone/>
              <a:defRPr sz="1350"/>
            </a:lvl3pPr>
            <a:lvl4pPr marL="1028659" indent="0" algn="ctr">
              <a:buNone/>
              <a:defRPr sz="1200"/>
            </a:lvl4pPr>
            <a:lvl5pPr marL="1371545" indent="0" algn="ctr">
              <a:buNone/>
              <a:defRPr sz="1200"/>
            </a:lvl5pPr>
            <a:lvl6pPr marL="1714432" indent="0" algn="ctr">
              <a:buNone/>
              <a:defRPr sz="1200"/>
            </a:lvl6pPr>
            <a:lvl7pPr marL="2057318" indent="0" algn="ctr">
              <a:buNone/>
              <a:defRPr sz="1200"/>
            </a:lvl7pPr>
            <a:lvl8pPr marL="2400204" indent="0" algn="ctr">
              <a:buNone/>
              <a:defRPr sz="1200"/>
            </a:lvl8pPr>
            <a:lvl9pPr marL="2743091"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A4AD6D6-0550-4402-91E9-5E21142FC585}" type="datetime1">
              <a:rPr lang="en-US" smtClean="0"/>
              <a:t>10/31/2020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C714FF-B857-400F-9E44-B30498BA5FAC}" type="slidenum">
              <a:rPr lang="en-US" smtClean="0"/>
              <a:t>‹#›</a:t>
            </a:fld>
            <a:endParaRPr lang="en-US"/>
          </a:p>
        </p:txBody>
      </p:sp>
    </p:spTree>
    <p:extLst>
      <p:ext uri="{BB962C8B-B14F-4D97-AF65-F5344CB8AC3E}">
        <p14:creationId xmlns:p14="http://schemas.microsoft.com/office/powerpoint/2010/main" val="2748078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wo content_light blue titl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570413" y="1341436"/>
            <a:ext cx="4160520" cy="4910139"/>
          </a:xfrm>
          <a:solidFill>
            <a:srgbClr val="EDEDEE"/>
          </a:solidFill>
        </p:spPr>
        <p:txBody>
          <a:bodyPr/>
          <a:lstStyle>
            <a:lvl1pPr marL="0" indent="0">
              <a:buNone/>
              <a:defRPr baseline="0"/>
            </a:lvl1pPr>
          </a:lstStyle>
          <a:p>
            <a:r>
              <a:rPr lang="en-US"/>
              <a:t>Click icon to add picture</a:t>
            </a:r>
          </a:p>
        </p:txBody>
      </p:sp>
      <p:sp>
        <p:nvSpPr>
          <p:cNvPr id="2" name="Title 1"/>
          <p:cNvSpPr>
            <a:spLocks noGrp="1"/>
          </p:cNvSpPr>
          <p:nvPr>
            <p:ph type="title"/>
          </p:nvPr>
        </p:nvSpPr>
        <p:spPr>
          <a:xfrm>
            <a:off x="411481"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79" y="1335025"/>
            <a:ext cx="4158933" cy="4910139"/>
          </a:xfrm>
        </p:spPr>
        <p:txBody>
          <a:bodyPr vert="horz" lIns="0" tIns="0" rIns="9144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831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4" name="Rectangle 3"/>
          <p:cNvSpPr/>
          <p:nvPr/>
        </p:nvSpPr>
        <p:spPr>
          <a:xfrm>
            <a:off x="403225" y="1327150"/>
            <a:ext cx="8329614" cy="4918084"/>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403225" y="1327150"/>
            <a:ext cx="8321040" cy="4919472"/>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612978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chart">
    <p:spTree>
      <p:nvGrpSpPr>
        <p:cNvPr id="1" name=""/>
        <p:cNvGrpSpPr/>
        <p:nvPr/>
      </p:nvGrpSpPr>
      <p:grpSpPr>
        <a:xfrm>
          <a:off x="0" y="0"/>
          <a:ext cx="0" cy="0"/>
          <a:chOff x="0" y="0"/>
          <a:chExt cx="0" cy="0"/>
        </a:xfrm>
      </p:grpSpPr>
      <p:sp>
        <p:nvSpPr>
          <p:cNvPr id="5" name="Rectangle 4"/>
          <p:cNvSpPr/>
          <p:nvPr/>
        </p:nvSpPr>
        <p:spPr>
          <a:xfrm>
            <a:off x="403225" y="1327150"/>
            <a:ext cx="8329614" cy="4918084"/>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2" name="Title 1"/>
          <p:cNvSpPr>
            <a:spLocks noGrp="1"/>
          </p:cNvSpPr>
          <p:nvPr>
            <p:ph type="title"/>
          </p:nvPr>
        </p:nvSpPr>
        <p:spPr>
          <a:xfrm>
            <a:off x="411481"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35024"/>
            <a:ext cx="4038600" cy="491200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3508" y="1335024"/>
            <a:ext cx="4038600" cy="4912003"/>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856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1439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AC44-D0C7-473E-B99C-5ADD18B1B5C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8AA7F1-CFE9-47DD-808D-CFACEE016DB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BD75287-8A7F-4B3D-AA85-4B35AD3CC49B}"/>
              </a:ext>
            </a:extLst>
          </p:cNvPr>
          <p:cNvSpPr>
            <a:spLocks noGrp="1"/>
          </p:cNvSpPr>
          <p:nvPr>
            <p:ph type="dt" sz="half" idx="10"/>
          </p:nvPr>
        </p:nvSpPr>
        <p:spPr/>
        <p:txBody>
          <a:bodyPr/>
          <a:lstStyle/>
          <a:p>
            <a:fld id="{EF54BF2B-F6D5-4D90-9B68-68711F3820F4}" type="datetimeFigureOut">
              <a:rPr lang="en-US" smtClean="0"/>
              <a:t>10/31/2020</a:t>
            </a:fld>
            <a:endParaRPr lang="en-US"/>
          </a:p>
        </p:txBody>
      </p:sp>
      <p:sp>
        <p:nvSpPr>
          <p:cNvPr id="5" name="Footer Placeholder 4">
            <a:extLst>
              <a:ext uri="{FF2B5EF4-FFF2-40B4-BE49-F238E27FC236}">
                <a16:creationId xmlns:a16="http://schemas.microsoft.com/office/drawing/2014/main" id="{E0AB4C36-5E64-4716-B394-1E9A419C8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BE039-8D9D-4ABC-AD44-8851ACFC0654}"/>
              </a:ext>
            </a:extLst>
          </p:cNvPr>
          <p:cNvSpPr>
            <a:spLocks noGrp="1"/>
          </p:cNvSpPr>
          <p:nvPr>
            <p:ph type="sldNum" sz="quarter" idx="12"/>
          </p:nvPr>
        </p:nvSpPr>
        <p:spPr/>
        <p:txBody>
          <a:bodyPr/>
          <a:lstStyle/>
          <a:p>
            <a:fld id="{512CFAF8-C00C-47D4-9F01-8EF2F79BE535}" type="slidenum">
              <a:rPr lang="en-US" smtClean="0"/>
              <a:t>‹#›</a:t>
            </a:fld>
            <a:endParaRPr lang="en-US"/>
          </a:p>
        </p:txBody>
      </p:sp>
    </p:spTree>
    <p:extLst>
      <p:ext uri="{BB962C8B-B14F-4D97-AF65-F5344CB8AC3E}">
        <p14:creationId xmlns:p14="http://schemas.microsoft.com/office/powerpoint/2010/main" val="31701838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12750" y="1329532"/>
            <a:ext cx="8319358" cy="4917496"/>
          </a:xfrm>
        </p:spPr>
        <p:txBody>
          <a:bodyPr/>
          <a:lstStyle>
            <a:lvl2pPr marL="257218" indent="-128609">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981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29532"/>
            <a:ext cx="4038600" cy="4926542"/>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3508" y="1329532"/>
            <a:ext cx="4038600" cy="4926542"/>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5209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chart">
    <p:spTree>
      <p:nvGrpSpPr>
        <p:cNvPr id="1" name=""/>
        <p:cNvGrpSpPr/>
        <p:nvPr/>
      </p:nvGrpSpPr>
      <p:grpSpPr>
        <a:xfrm>
          <a:off x="0" y="0"/>
          <a:ext cx="0" cy="0"/>
          <a:chOff x="0" y="0"/>
          <a:chExt cx="0" cy="0"/>
        </a:xfrm>
      </p:grpSpPr>
      <p:sp>
        <p:nvSpPr>
          <p:cNvPr id="5" name="Rectangle 4"/>
          <p:cNvSpPr/>
          <p:nvPr userDrawn="1"/>
        </p:nvSpPr>
        <p:spPr>
          <a:xfrm>
            <a:off x="412750" y="1327151"/>
            <a:ext cx="8320089" cy="4918084"/>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68591" tIns="34296" rIns="68591" bIns="34296" rtlCol="0" anchor="ctr"/>
          <a:lstStyle/>
          <a:p>
            <a:pPr algn="ctr"/>
            <a:endParaRPr lang="en-US" sz="1125"/>
          </a:p>
        </p:txBody>
      </p:sp>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p:nvPr>
        </p:nvSpPr>
        <p:spPr>
          <a:xfrm>
            <a:off x="411480" y="1329134"/>
            <a:ext cx="4038600" cy="4918083"/>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3508" y="1329134"/>
            <a:ext cx="4038600" cy="4918083"/>
          </a:xfr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794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8" name="Picture 7"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9" name="Picture 8"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40386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Rectangle 3"/>
          <p:cNvSpPr/>
          <p:nvPr userDrawn="1"/>
        </p:nvSpPr>
        <p:spPr>
          <a:xfrm>
            <a:off x="412750" y="1327150"/>
            <a:ext cx="8320089" cy="4920986"/>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lIns="68591" tIns="34296" rIns="68591" bIns="34296" rtlCol="0" anchor="ctr"/>
          <a:lstStyle/>
          <a:p>
            <a:pPr algn="ctr"/>
            <a:endParaRPr lang="en-US" sz="1125"/>
          </a:p>
        </p:txBody>
      </p:sp>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0"/>
          </p:nvPr>
        </p:nvSpPr>
        <p:spPr>
          <a:xfrm>
            <a:off x="412750" y="1327150"/>
            <a:ext cx="8320089" cy="4920986"/>
          </a:xfrm>
        </p:spPr>
        <p:txBody>
          <a:bodyPr/>
          <a:lstStyle>
            <a:lvl1pPr marL="0" indent="0">
              <a:buNone/>
              <a:defRPr/>
            </a:lvl1pPr>
          </a:lstStyle>
          <a:p>
            <a:endParaRPr lang="en-US"/>
          </a:p>
        </p:txBody>
      </p:sp>
    </p:spTree>
    <p:extLst>
      <p:ext uri="{BB962C8B-B14F-4D97-AF65-F5344CB8AC3E}">
        <p14:creationId xmlns:p14="http://schemas.microsoft.com/office/powerpoint/2010/main" val="1191428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with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hasCustomPrompt="1"/>
          </p:nvPr>
        </p:nvSpPr>
        <p:spPr>
          <a:xfrm>
            <a:off x="409222" y="1327150"/>
            <a:ext cx="4164079" cy="4920986"/>
          </a:xfrm>
          <a:solidFill>
            <a:schemeClr val="tx2"/>
          </a:solidFill>
        </p:spPr>
        <p:txBody>
          <a:bodyPr vert="horz" lIns="329239" tIns="274366" rIns="329239" bIns="274366" rtlCol="0">
            <a:noAutofit/>
          </a:bodyPr>
          <a:lstStyle>
            <a:lvl1pPr marL="0" indent="0">
              <a:buNone/>
              <a:defRPr lang="en-US" sz="1188" dirty="0" smtClean="0">
                <a:solidFill>
                  <a:schemeClr val="bg1"/>
                </a:solidFill>
              </a:defRPr>
            </a:lvl1pPr>
            <a:lvl2pPr marL="128609" indent="0">
              <a:buNone/>
              <a:defRPr lang="en-US" dirty="0" smtClean="0">
                <a:solidFill>
                  <a:schemeClr val="bg1"/>
                </a:solidFill>
              </a:defRPr>
            </a:lvl2pPr>
            <a:lvl3pPr marL="257218" indent="0">
              <a:buNone/>
              <a:defRPr lang="en-US" dirty="0" smtClean="0">
                <a:solidFill>
                  <a:schemeClr val="bg1"/>
                </a:solidFill>
              </a:defRPr>
            </a:lvl3pPr>
            <a:lvl4pPr marL="385827" indent="0">
              <a:buNone/>
              <a:defRPr lang="en-US" dirty="0" smtClean="0">
                <a:solidFill>
                  <a:schemeClr val="bg1"/>
                </a:solidFill>
              </a:defRPr>
            </a:lvl4pPr>
            <a:lvl5pPr marL="514436" indent="0">
              <a:buNone/>
              <a:defRPr lang="en-US" dirty="0">
                <a:solidFill>
                  <a:schemeClr val="bg1"/>
                </a:solidFill>
              </a:defRPr>
            </a:lvl5pPr>
          </a:lstStyle>
          <a:p>
            <a:pPr lvl="0"/>
            <a:r>
              <a:rPr lang="en-US"/>
              <a:t>Click to edit master text styles</a:t>
            </a:r>
          </a:p>
        </p:txBody>
      </p:sp>
      <p:sp>
        <p:nvSpPr>
          <p:cNvPr id="7" name="Picture Placeholder 6"/>
          <p:cNvSpPr>
            <a:spLocks noGrp="1"/>
          </p:cNvSpPr>
          <p:nvPr>
            <p:ph type="pic" sz="quarter" idx="10"/>
          </p:nvPr>
        </p:nvSpPr>
        <p:spPr>
          <a:xfrm>
            <a:off x="4572000" y="1327150"/>
            <a:ext cx="4161234" cy="4920986"/>
          </a:xfrm>
          <a:noFill/>
        </p:spPr>
        <p:txBody>
          <a:bodyPr/>
          <a:lstStyle>
            <a:lvl1pPr marL="0" indent="0">
              <a:buNone/>
              <a:defRPr/>
            </a:lvl1pPr>
          </a:lstStyle>
          <a:p>
            <a:r>
              <a:rPr lang="en-US"/>
              <a:t>Drag picture to placeholder or click icon to add</a:t>
            </a:r>
          </a:p>
        </p:txBody>
      </p:sp>
    </p:spTree>
    <p:extLst>
      <p:ext uri="{BB962C8B-B14F-4D97-AF65-F5344CB8AC3E}">
        <p14:creationId xmlns:p14="http://schemas.microsoft.com/office/powerpoint/2010/main" val="1522361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with image left">
    <p:spTree>
      <p:nvGrpSpPr>
        <p:cNvPr id="1" name=""/>
        <p:cNvGrpSpPr/>
        <p:nvPr/>
      </p:nvGrpSpPr>
      <p:grpSpPr>
        <a:xfrm>
          <a:off x="0" y="0"/>
          <a:ext cx="0" cy="0"/>
          <a:chOff x="0" y="0"/>
          <a:chExt cx="0" cy="0"/>
        </a:xfrm>
      </p:grpSpPr>
      <p:sp>
        <p:nvSpPr>
          <p:cNvPr id="2" name="Title 1"/>
          <p:cNvSpPr>
            <a:spLocks noGrp="1"/>
          </p:cNvSpPr>
          <p:nvPr>
            <p:ph type="title"/>
          </p:nvPr>
        </p:nvSpPr>
        <p:spPr>
          <a:xfrm>
            <a:off x="411480" y="240270"/>
            <a:ext cx="8320628" cy="858108"/>
          </a:xfrm>
        </p:spPr>
        <p:txBody>
          <a:bodyPr/>
          <a:lstStyle/>
          <a:p>
            <a:r>
              <a:rPr lang="en-US"/>
              <a:t>Click to edit Master title style</a:t>
            </a:r>
          </a:p>
        </p:txBody>
      </p:sp>
      <p:sp>
        <p:nvSpPr>
          <p:cNvPr id="3" name="Content Placeholder 2"/>
          <p:cNvSpPr>
            <a:spLocks noGrp="1"/>
          </p:cNvSpPr>
          <p:nvPr>
            <p:ph sz="half" idx="1" hasCustomPrompt="1"/>
          </p:nvPr>
        </p:nvSpPr>
        <p:spPr>
          <a:xfrm>
            <a:off x="4572000" y="1327150"/>
            <a:ext cx="4161234" cy="4920986"/>
          </a:xfrm>
          <a:solidFill>
            <a:srgbClr val="0B2D71"/>
          </a:solidFill>
        </p:spPr>
        <p:txBody>
          <a:bodyPr vert="horz" lIns="329239" tIns="274366" rIns="329239" bIns="274366" rtlCol="0">
            <a:noAutofit/>
          </a:bodyPr>
          <a:lstStyle>
            <a:lvl1pPr marL="0" indent="0">
              <a:buNone/>
              <a:defRPr lang="en-US" sz="1188" dirty="0" smtClean="0">
                <a:solidFill>
                  <a:schemeClr val="bg1"/>
                </a:solidFill>
              </a:defRPr>
            </a:lvl1pPr>
            <a:lvl2pPr marL="128609" indent="0">
              <a:buNone/>
              <a:defRPr lang="en-US" dirty="0" smtClean="0">
                <a:solidFill>
                  <a:schemeClr val="bg1"/>
                </a:solidFill>
              </a:defRPr>
            </a:lvl2pPr>
            <a:lvl3pPr marL="257218" indent="0">
              <a:buNone/>
              <a:defRPr lang="en-US" dirty="0" smtClean="0">
                <a:solidFill>
                  <a:schemeClr val="bg1"/>
                </a:solidFill>
              </a:defRPr>
            </a:lvl3pPr>
            <a:lvl4pPr marL="385827" indent="0">
              <a:buNone/>
              <a:defRPr lang="en-US" dirty="0" smtClean="0">
                <a:solidFill>
                  <a:schemeClr val="bg1"/>
                </a:solidFill>
              </a:defRPr>
            </a:lvl4pPr>
            <a:lvl5pPr marL="514436" indent="0">
              <a:buNone/>
              <a:defRPr lang="en-US" dirty="0">
                <a:solidFill>
                  <a:schemeClr val="bg1"/>
                </a:solidFill>
              </a:defRPr>
            </a:lvl5pPr>
          </a:lstStyle>
          <a:p>
            <a:pPr lvl="0"/>
            <a:r>
              <a:rPr lang="en-US"/>
              <a:t>Click to edit master text styles</a:t>
            </a:r>
          </a:p>
        </p:txBody>
      </p:sp>
      <p:sp>
        <p:nvSpPr>
          <p:cNvPr id="7" name="Picture Placeholder 6"/>
          <p:cNvSpPr>
            <a:spLocks noGrp="1"/>
          </p:cNvSpPr>
          <p:nvPr>
            <p:ph type="pic" sz="quarter" idx="10"/>
          </p:nvPr>
        </p:nvSpPr>
        <p:spPr>
          <a:xfrm>
            <a:off x="412750" y="1327150"/>
            <a:ext cx="4159251" cy="4920986"/>
          </a:xfrm>
          <a:noFill/>
        </p:spPr>
        <p:txBody>
          <a:bodyPr/>
          <a:lstStyle>
            <a:lvl1pPr marL="0" indent="0">
              <a:buNone/>
              <a:defRPr/>
            </a:lvl1pPr>
          </a:lstStyle>
          <a:p>
            <a:r>
              <a:rPr lang="en-US"/>
              <a:t>Drag picture to placeholder or click icon to add</a:t>
            </a:r>
          </a:p>
        </p:txBody>
      </p:sp>
    </p:spTree>
    <p:extLst>
      <p:ext uri="{BB962C8B-B14F-4D97-AF65-F5344CB8AC3E}">
        <p14:creationId xmlns:p14="http://schemas.microsoft.com/office/powerpoint/2010/main" val="21056084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content with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0"/>
            <a:ext cx="9144000" cy="6858000"/>
          </a:xfrm>
          <a:solidFill>
            <a:schemeClr val="bg1">
              <a:lumMod val="95000"/>
            </a:schemeClr>
          </a:solidFill>
        </p:spPr>
        <p:txBody>
          <a:bodyPr/>
          <a:lstStyle>
            <a:lvl1pPr marL="0" indent="0">
              <a:buNone/>
              <a:defRPr>
                <a:solidFill>
                  <a:schemeClr val="tx1"/>
                </a:solidFill>
              </a:defRPr>
            </a:lvl1pPr>
          </a:lstStyle>
          <a:p>
            <a:r>
              <a:rPr lang="en-US"/>
              <a:t>Drag picture to placeholder or click icon to add</a:t>
            </a:r>
          </a:p>
        </p:txBody>
      </p:sp>
      <p:sp>
        <p:nvSpPr>
          <p:cNvPr id="3" name="Content Placeholder 2"/>
          <p:cNvSpPr>
            <a:spLocks noGrp="1"/>
          </p:cNvSpPr>
          <p:nvPr>
            <p:ph idx="1" hasCustomPrompt="1"/>
          </p:nvPr>
        </p:nvSpPr>
        <p:spPr>
          <a:xfrm>
            <a:off x="411687" y="1052694"/>
            <a:ext cx="8320628" cy="4752612"/>
          </a:xfrm>
        </p:spPr>
        <p:txBody>
          <a:bodyPr anchor="ctr"/>
          <a:lstStyle>
            <a:lvl1pPr marL="0" indent="0" algn="ctr">
              <a:spcBef>
                <a:spcPts val="900"/>
              </a:spcBef>
              <a:buNone/>
              <a:defRPr sz="3000" b="1">
                <a:solidFill>
                  <a:schemeClr val="bg1"/>
                </a:solidFill>
              </a:defRPr>
            </a:lvl1pPr>
            <a:lvl2pPr marL="257218" indent="-128609">
              <a:defRPr/>
            </a:lvl2pPr>
          </a:lstStyle>
          <a:p>
            <a:pPr lvl="0"/>
            <a:r>
              <a:rPr lang="en-US"/>
              <a:t>click to edit master text styles</a:t>
            </a:r>
          </a:p>
        </p:txBody>
      </p:sp>
    </p:spTree>
    <p:extLst>
      <p:ext uri="{BB962C8B-B14F-4D97-AF65-F5344CB8AC3E}">
        <p14:creationId xmlns:p14="http://schemas.microsoft.com/office/powerpoint/2010/main" val="35419374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02911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4262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divider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1" y="2660922"/>
            <a:ext cx="7772400" cy="1362075"/>
          </a:xfrm>
        </p:spPr>
        <p:txBody>
          <a:bodyPr anchor="t"/>
          <a:lstStyle>
            <a:lvl1pPr algn="ctr">
              <a:defRPr sz="2688" b="1" cap="none">
                <a:solidFill>
                  <a:schemeClr val="bg2"/>
                </a:solidFill>
              </a:defRPr>
            </a:lvl1pPr>
          </a:lstStyle>
          <a:p>
            <a:r>
              <a:rPr lang="en-US"/>
              <a:t>Click to edit master title style</a:t>
            </a:r>
          </a:p>
        </p:txBody>
      </p:sp>
      <p:sp>
        <p:nvSpPr>
          <p:cNvPr id="3" name="Text Placeholder 2"/>
          <p:cNvSpPr>
            <a:spLocks noGrp="1"/>
          </p:cNvSpPr>
          <p:nvPr>
            <p:ph type="body" idx="1"/>
          </p:nvPr>
        </p:nvSpPr>
        <p:spPr>
          <a:xfrm>
            <a:off x="685801" y="2327522"/>
            <a:ext cx="7772400" cy="420533"/>
          </a:xfrm>
        </p:spPr>
        <p:txBody>
          <a:bodyPr anchor="t"/>
          <a:lstStyle>
            <a:lvl1pPr marL="0" indent="0" algn="ctr">
              <a:buNone/>
              <a:defRPr sz="1500" b="1">
                <a:solidFill>
                  <a:schemeClr val="tx2"/>
                </a:solidFill>
              </a:defRPr>
            </a:lvl1pPr>
            <a:lvl2pPr marL="342957" indent="0">
              <a:buNone/>
              <a:defRPr sz="1375">
                <a:solidFill>
                  <a:schemeClr val="tx1">
                    <a:tint val="75000"/>
                  </a:schemeClr>
                </a:solidFill>
              </a:defRPr>
            </a:lvl2pPr>
            <a:lvl3pPr marL="685914" indent="0">
              <a:buNone/>
              <a:defRPr sz="1188">
                <a:solidFill>
                  <a:schemeClr val="tx1">
                    <a:tint val="75000"/>
                  </a:schemeClr>
                </a:solidFill>
              </a:defRPr>
            </a:lvl3pPr>
            <a:lvl4pPr marL="1028871" indent="0">
              <a:buNone/>
              <a:defRPr sz="1063">
                <a:solidFill>
                  <a:schemeClr val="tx1">
                    <a:tint val="75000"/>
                  </a:schemeClr>
                </a:solidFill>
              </a:defRPr>
            </a:lvl4pPr>
            <a:lvl5pPr marL="1371829" indent="0">
              <a:buNone/>
              <a:defRPr sz="1063">
                <a:solidFill>
                  <a:schemeClr val="tx1">
                    <a:tint val="75000"/>
                  </a:schemeClr>
                </a:solidFill>
              </a:defRPr>
            </a:lvl5pPr>
            <a:lvl6pPr marL="1714786" indent="0">
              <a:buNone/>
              <a:defRPr sz="1063">
                <a:solidFill>
                  <a:schemeClr val="tx1">
                    <a:tint val="75000"/>
                  </a:schemeClr>
                </a:solidFill>
              </a:defRPr>
            </a:lvl6pPr>
            <a:lvl7pPr marL="2057743" indent="0">
              <a:buNone/>
              <a:defRPr sz="1063">
                <a:solidFill>
                  <a:schemeClr val="tx1">
                    <a:tint val="75000"/>
                  </a:schemeClr>
                </a:solidFill>
              </a:defRPr>
            </a:lvl7pPr>
            <a:lvl8pPr marL="2400700" indent="0">
              <a:buNone/>
              <a:defRPr sz="1063">
                <a:solidFill>
                  <a:schemeClr val="tx1">
                    <a:tint val="75000"/>
                  </a:schemeClr>
                </a:solidFill>
              </a:defRPr>
            </a:lvl8pPr>
            <a:lvl9pPr marL="2743658" indent="0">
              <a:buNone/>
              <a:defRPr sz="1063">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1889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1" name="Picture 10" descr="CVX_Texture_LR.jpg"/>
          <p:cNvPicPr>
            <a:picLocks noChangeAspect="1"/>
          </p:cNvPicPr>
          <p:nvPr userDrawn="1"/>
        </p:nvPicPr>
        <p:blipFill>
          <a:blip r:embed="rId2"/>
          <a:srcRect b="1092"/>
          <a:stretch>
            <a:fillRect/>
          </a:stretch>
        </p:blipFill>
        <p:spPr>
          <a:xfrm>
            <a:off x="228386" y="225427"/>
            <a:ext cx="8674315" cy="6327775"/>
          </a:xfrm>
          <a:prstGeom prst="rect">
            <a:avLst/>
          </a:prstGeom>
        </p:spPr>
      </p:pic>
      <p:sp>
        <p:nvSpPr>
          <p:cNvPr id="14" name="Rectangle 4"/>
          <p:cNvSpPr>
            <a:spLocks noChangeArrowheads="1"/>
          </p:cNvSpPr>
          <p:nvPr userDrawn="1"/>
        </p:nvSpPr>
        <p:spPr bwMode="auto">
          <a:xfrm>
            <a:off x="6445251" y="733425"/>
            <a:ext cx="2470150" cy="1781177"/>
          </a:xfrm>
          <a:prstGeom prst="rect">
            <a:avLst/>
          </a:prstGeom>
          <a:solidFill>
            <a:schemeClr val="bg1">
              <a:alpha val="80000"/>
            </a:schemeClr>
          </a:solidFill>
          <a:ln w="9525">
            <a:noFill/>
            <a:miter lim="800000"/>
            <a:headEnd/>
            <a:tailEnd/>
          </a:ln>
        </p:spPr>
        <p:txBody>
          <a:bodyPr wrap="none" anchor="ctr">
            <a:prstTxWarp prst="textNoShape">
              <a:avLst/>
            </a:prstTxWarp>
          </a:bodyPr>
          <a:lstStyle/>
          <a:p>
            <a:endParaRPr lang="en-US" sz="1350" dirty="0">
              <a:latin typeface="Arial"/>
            </a:endParaRPr>
          </a:p>
        </p:txBody>
      </p:sp>
      <p:sp>
        <p:nvSpPr>
          <p:cNvPr id="9" name="Rectangle 4"/>
          <p:cNvSpPr>
            <a:spLocks noChangeArrowheads="1"/>
          </p:cNvSpPr>
          <p:nvPr userDrawn="1"/>
        </p:nvSpPr>
        <p:spPr bwMode="auto">
          <a:xfrm>
            <a:off x="228601" y="733425"/>
            <a:ext cx="6216650" cy="1781177"/>
          </a:xfrm>
          <a:prstGeom prst="rect">
            <a:avLst/>
          </a:prstGeom>
          <a:solidFill>
            <a:srgbClr val="0050AA"/>
          </a:solidFill>
          <a:ln w="9525">
            <a:noFill/>
            <a:miter lim="800000"/>
            <a:headEnd/>
            <a:tailEnd/>
          </a:ln>
        </p:spPr>
        <p:txBody>
          <a:bodyPr wrap="none" anchor="ctr">
            <a:prstTxWarp prst="textNoShape">
              <a:avLst/>
            </a:prstTxWarp>
          </a:bodyPr>
          <a:lstStyle/>
          <a:p>
            <a:endParaRPr lang="en-US" sz="1350" dirty="0">
              <a:latin typeface="Arial"/>
            </a:endParaRPr>
          </a:p>
        </p:txBody>
      </p:sp>
      <p:pic>
        <p:nvPicPr>
          <p:cNvPr id="10" name="Picture 5" descr="CVX_Hallmark_RGB_0708"/>
          <p:cNvPicPr>
            <a:picLocks noChangeAspect="1" noChangeArrowheads="1"/>
          </p:cNvPicPr>
          <p:nvPr userDrawn="1"/>
        </p:nvPicPr>
        <p:blipFill>
          <a:blip r:embed="rId3" cstate="print"/>
          <a:srcRect b="23698"/>
          <a:stretch>
            <a:fillRect/>
          </a:stretch>
        </p:blipFill>
        <p:spPr bwMode="auto">
          <a:xfrm>
            <a:off x="7016751" y="1168402"/>
            <a:ext cx="1397000" cy="992753"/>
          </a:xfrm>
          <a:prstGeom prst="rect">
            <a:avLst/>
          </a:prstGeom>
          <a:noFill/>
          <a:ln w="9525">
            <a:noFill/>
            <a:miter lim="800000"/>
            <a:headEnd/>
            <a:tailEnd/>
          </a:ln>
        </p:spPr>
      </p:pic>
      <p:sp>
        <p:nvSpPr>
          <p:cNvPr id="13" name="Rectangle 6"/>
          <p:cNvSpPr>
            <a:spLocks noChangeArrowheads="1"/>
          </p:cNvSpPr>
          <p:nvPr userDrawn="1"/>
        </p:nvSpPr>
        <p:spPr bwMode="auto">
          <a:xfrm>
            <a:off x="6216650" y="730250"/>
            <a:ext cx="228600" cy="1784220"/>
          </a:xfrm>
          <a:prstGeom prst="rect">
            <a:avLst/>
          </a:prstGeom>
          <a:solidFill>
            <a:srgbClr val="4986C1"/>
          </a:solidFill>
          <a:ln w="9525">
            <a:noFill/>
            <a:miter lim="800000"/>
            <a:headEnd/>
            <a:tailEnd/>
          </a:ln>
        </p:spPr>
        <p:txBody>
          <a:bodyPr wrap="none" anchor="ctr">
            <a:prstTxWarp prst="textNoShape">
              <a:avLst/>
            </a:prstTxWarp>
          </a:bodyPr>
          <a:lstStyle/>
          <a:p>
            <a:endParaRPr lang="en-US" sz="1350" dirty="0">
              <a:latin typeface="Arial"/>
            </a:endParaRPr>
          </a:p>
        </p:txBody>
      </p:sp>
      <p:sp>
        <p:nvSpPr>
          <p:cNvPr id="2" name="Title 1"/>
          <p:cNvSpPr>
            <a:spLocks noGrp="1"/>
          </p:cNvSpPr>
          <p:nvPr>
            <p:ph type="ctrTitle"/>
          </p:nvPr>
        </p:nvSpPr>
        <p:spPr>
          <a:xfrm>
            <a:off x="585766" y="1040321"/>
            <a:ext cx="5459435" cy="1353631"/>
          </a:xfrm>
        </p:spPr>
        <p:txBody>
          <a:bodyPr lIns="0" tIns="0" rIns="0" bIns="0" anchor="t" anchorCtr="0">
            <a:normAutofit/>
          </a:bodyPr>
          <a:lstStyle>
            <a:lvl1pPr algn="l">
              <a:defRPr sz="2700">
                <a:solidFill>
                  <a:schemeClr val="bg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595464" y="2921000"/>
            <a:ext cx="5424337" cy="1203304"/>
          </a:xfrm>
        </p:spPr>
        <p:txBody>
          <a:bodyPr lIns="0" tIns="0" rIns="0" bIns="0">
            <a:normAutofit/>
          </a:bodyPr>
          <a:lstStyle>
            <a:lvl1pPr marL="0" indent="0" algn="l">
              <a:spcBef>
                <a:spcPts val="0"/>
              </a:spcBef>
              <a:spcAft>
                <a:spcPts val="0"/>
              </a:spcAft>
              <a:buNone/>
              <a:defRPr sz="1350">
                <a:solidFill>
                  <a:srgbClr val="0050AA"/>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2710634" y="6638925"/>
            <a:ext cx="6198417" cy="219076"/>
          </a:xfrm>
          <a:prstGeom prst="rect">
            <a:avLst/>
          </a:prstGeom>
        </p:spPr>
        <p:txBody>
          <a:bodyPr lIns="0" tIns="0" rIns="0" bIns="0" anchor="t" anchorCtr="0"/>
          <a:lstStyle>
            <a:lvl1pPr algn="r">
              <a:defRPr sz="675">
                <a:solidFill>
                  <a:srgbClr val="858787"/>
                </a:solidFill>
                <a:latin typeface="Arial"/>
                <a:cs typeface="Arial"/>
              </a:defRPr>
            </a:lvl1pPr>
          </a:lstStyle>
          <a:p>
            <a:endParaRPr lang="en-US" dirty="0"/>
          </a:p>
        </p:txBody>
      </p:sp>
    </p:spTree>
    <p:extLst>
      <p:ext uri="{BB962C8B-B14F-4D97-AF65-F5344CB8AC3E}">
        <p14:creationId xmlns:p14="http://schemas.microsoft.com/office/powerpoint/2010/main" val="27076771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8" name="Picture 7"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9" name="Rectangle 8"/>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2" name="Title 1"/>
          <p:cNvSpPr>
            <a:spLocks noGrp="1"/>
          </p:cNvSpPr>
          <p:nvPr>
            <p:ph type="title"/>
          </p:nvPr>
        </p:nvSpPr>
        <p:spPr>
          <a:xfrm>
            <a:off x="457200" y="439332"/>
            <a:ext cx="7620000" cy="779868"/>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953000"/>
          </a:xfrm>
        </p:spPr>
        <p:txBody>
          <a:bodyPr lIns="0" tIns="0" rIns="0" bIns="0"/>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buClr>
                <a:srgbClr val="FFFFFF"/>
              </a:buClr>
              <a:defRPr>
                <a:solidFill>
                  <a:srgbClr val="FFFFFF"/>
                </a:solidFill>
              </a:defRPr>
            </a:lvl6pPr>
            <a:lvl7pPr>
              <a:buClr>
                <a:srgbClr val="FFFFFF"/>
              </a:buClr>
              <a:defRPr>
                <a:solidFill>
                  <a:srgbClr val="FFFFFF"/>
                </a:solidFill>
              </a:defRPr>
            </a:lvl7pPr>
            <a:lvl8pPr>
              <a:buClr>
                <a:srgbClr val="FFFFFF"/>
              </a:buClr>
              <a:defRPr>
                <a:solidFill>
                  <a:srgbClr val="FFFFFF"/>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5748942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11" name="Picture 10"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8" name="Picture 7"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9" name="Rectangle 8"/>
          <p:cNvSpPr/>
          <p:nvPr userDrawn="1"/>
        </p:nvSpPr>
        <p:spPr>
          <a:xfrm>
            <a:off x="228600" y="1447799"/>
            <a:ext cx="8686800" cy="51851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2" name="Title 1"/>
          <p:cNvSpPr>
            <a:spLocks noGrp="1"/>
          </p:cNvSpPr>
          <p:nvPr>
            <p:ph type="title"/>
          </p:nvPr>
        </p:nvSpPr>
        <p:spPr>
          <a:xfrm>
            <a:off x="457200" y="439332"/>
            <a:ext cx="7620000" cy="779868"/>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953000"/>
          </a:xfrm>
        </p:spPr>
        <p:txBody>
          <a:bodyPr lIns="0" tIns="0" rIns="0" bIns="0"/>
          <a:lstStyle>
            <a:lvl1pPr>
              <a:spcBef>
                <a:spcPts val="396"/>
              </a:spcBef>
              <a:spcAft>
                <a:spcPts val="396"/>
              </a:spcAft>
              <a:buClr>
                <a:srgbClr val="333333"/>
              </a:buClr>
              <a:buFont typeface="Wingdings" charset="2"/>
              <a:buChar char="§"/>
              <a:defRPr sz="1500">
                <a:solidFill>
                  <a:srgbClr val="333333"/>
                </a:solidFill>
                <a:latin typeface="Arial"/>
                <a:cs typeface="Arial"/>
              </a:defRPr>
            </a:lvl1pPr>
            <a:lvl2pPr>
              <a:spcBef>
                <a:spcPts val="396"/>
              </a:spcBef>
              <a:spcAft>
                <a:spcPts val="396"/>
              </a:spcAft>
              <a:buClr>
                <a:srgbClr val="333333"/>
              </a:buClr>
              <a:defRPr sz="1350">
                <a:solidFill>
                  <a:srgbClr val="333333"/>
                </a:solidFill>
                <a:latin typeface="Arial"/>
                <a:cs typeface="Arial"/>
              </a:defRPr>
            </a:lvl2pPr>
            <a:lvl3pPr>
              <a:spcBef>
                <a:spcPts val="396"/>
              </a:spcBef>
              <a:spcAft>
                <a:spcPts val="396"/>
              </a:spcAft>
              <a:buClr>
                <a:srgbClr val="333333"/>
              </a:buClr>
              <a:defRPr sz="1350">
                <a:solidFill>
                  <a:srgbClr val="333333"/>
                </a:solidFill>
                <a:latin typeface="Arial"/>
                <a:cs typeface="Arial"/>
              </a:defRPr>
            </a:lvl3pPr>
            <a:lvl4pPr>
              <a:spcBef>
                <a:spcPts val="396"/>
              </a:spcBef>
              <a:spcAft>
                <a:spcPts val="396"/>
              </a:spcAft>
              <a:buClr>
                <a:srgbClr val="333333"/>
              </a:buClr>
              <a:buSzPct val="65000"/>
              <a:buFont typeface="Wingdings 3" charset="2"/>
              <a:buChar char=""/>
              <a:defRPr sz="1350">
                <a:solidFill>
                  <a:srgbClr val="333333"/>
                </a:solidFill>
                <a:latin typeface="Arial"/>
                <a:cs typeface="Arial"/>
              </a:defRPr>
            </a:lvl4pPr>
            <a:lvl5pPr>
              <a:spcBef>
                <a:spcPts val="396"/>
              </a:spcBef>
              <a:spcAft>
                <a:spcPts val="396"/>
              </a:spcAft>
              <a:buClr>
                <a:srgbClr val="333333"/>
              </a:buClr>
              <a:buSzPct val="65000"/>
              <a:buFont typeface="Courier New"/>
              <a:buChar char="o"/>
              <a:defRPr sz="1350">
                <a:solidFill>
                  <a:srgbClr val="333333"/>
                </a:solidFill>
                <a:latin typeface="Arial"/>
                <a:cs typeface="Arial"/>
              </a:defRPr>
            </a:lvl5pPr>
            <a:lvl6pPr>
              <a:buClr>
                <a:srgbClr val="333333"/>
              </a:buClr>
              <a:defRPr/>
            </a:lvl6pPr>
            <a:lvl7pPr>
              <a:buClr>
                <a:srgbClr val="333333"/>
              </a:buClr>
              <a:defRPr/>
            </a:lvl7pPr>
            <a:lvl8pPr>
              <a:buClr>
                <a:srgbClr val="333333"/>
              </a:buCl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2074222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10" name="Picture 9"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11" name="Picture 10"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2" name="Title 1"/>
          <p:cNvSpPr>
            <a:spLocks noGrp="1"/>
          </p:cNvSpPr>
          <p:nvPr>
            <p:ph type="title"/>
          </p:nvPr>
        </p:nvSpPr>
        <p:spPr>
          <a:xfrm>
            <a:off x="457200" y="439039"/>
            <a:ext cx="7620000" cy="780161"/>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457200" y="1597833"/>
            <a:ext cx="4040188" cy="388881"/>
          </a:xfrm>
        </p:spPr>
        <p:txBody>
          <a:bodyPr lIns="0" tIns="0" rIns="0" bIns="0" anchor="t" anchorCtr="0">
            <a:normAutofit/>
          </a:bodyPr>
          <a:lstStyle>
            <a:lvl1pPr marL="0" indent="0">
              <a:buNone/>
              <a:defRPr sz="2000" b="0">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986714"/>
            <a:ext cx="4040188" cy="4566486"/>
          </a:xfrm>
        </p:spPr>
        <p:txBody>
          <a:bodyPr lIns="0" tIns="0" rIns="0" bIns="0">
            <a:normAutofit/>
          </a:bodyPr>
          <a:lstStyle>
            <a:lvl1pPr>
              <a:spcBef>
                <a:spcPts val="528"/>
              </a:spcBef>
              <a:spcAft>
                <a:spcPts val="528"/>
              </a:spcAft>
              <a:buClr>
                <a:srgbClr val="FFFFFF"/>
              </a:buClr>
              <a:defRPr sz="2000">
                <a:solidFill>
                  <a:srgbClr val="FFFFFF"/>
                </a:solidFill>
                <a:latin typeface="Arial"/>
                <a:cs typeface="Arial"/>
              </a:defRPr>
            </a:lvl1pPr>
            <a:lvl2pPr>
              <a:spcBef>
                <a:spcPts val="528"/>
              </a:spcBef>
              <a:spcAft>
                <a:spcPts val="528"/>
              </a:spcAft>
              <a:buClr>
                <a:srgbClr val="FFFFFF"/>
              </a:buClr>
              <a:defRPr sz="1800">
                <a:solidFill>
                  <a:srgbClr val="FFFFFF"/>
                </a:solidFill>
                <a:latin typeface="Arial"/>
                <a:cs typeface="Arial"/>
              </a:defRPr>
            </a:lvl2pPr>
            <a:lvl3pPr>
              <a:spcBef>
                <a:spcPts val="528"/>
              </a:spcBef>
              <a:spcAft>
                <a:spcPts val="528"/>
              </a:spcAft>
              <a:buClr>
                <a:srgbClr val="FFFFFF"/>
              </a:buClr>
              <a:defRPr sz="1800">
                <a:solidFill>
                  <a:srgbClr val="FFFFFF"/>
                </a:solidFill>
                <a:latin typeface="Arial"/>
                <a:cs typeface="Arial"/>
              </a:defRPr>
            </a:lvl3pPr>
            <a:lvl4pPr>
              <a:spcBef>
                <a:spcPts val="528"/>
              </a:spcBef>
              <a:spcAft>
                <a:spcPts val="528"/>
              </a:spcAft>
              <a:buClr>
                <a:srgbClr val="FFFFFF"/>
              </a:buClr>
              <a:buSzPct val="65000"/>
              <a:buFont typeface="Wingdings 3" charset="2"/>
              <a:buChar char=""/>
              <a:defRPr sz="1800">
                <a:solidFill>
                  <a:srgbClr val="FFFFFF"/>
                </a:solidFill>
                <a:latin typeface="Arial"/>
                <a:cs typeface="Arial"/>
              </a:defRPr>
            </a:lvl4pPr>
            <a:lvl5pPr>
              <a:spcBef>
                <a:spcPts val="528"/>
              </a:spcBef>
              <a:spcAft>
                <a:spcPts val="528"/>
              </a:spcAft>
              <a:buClr>
                <a:srgbClr val="FFFFFF"/>
              </a:buClr>
              <a:buSzPct val="65000"/>
              <a:buFont typeface="Courier New"/>
              <a:buChar char="o"/>
              <a:defRPr sz="1800">
                <a:solidFill>
                  <a:srgbClr val="FFFFFF"/>
                </a:solidFill>
                <a:latin typeface="Arial"/>
                <a:cs typeface="Arial"/>
              </a:defRPr>
            </a:lvl5pPr>
            <a:lvl6pPr>
              <a:defRPr sz="1800">
                <a:latin typeface="Arial"/>
                <a:cs typeface="Arial"/>
              </a:defRPr>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
        <p:nvSpPr>
          <p:cNvPr id="18" name="Text Placeholder 2"/>
          <p:cNvSpPr>
            <a:spLocks noGrp="1"/>
          </p:cNvSpPr>
          <p:nvPr>
            <p:ph type="body" idx="13"/>
          </p:nvPr>
        </p:nvSpPr>
        <p:spPr>
          <a:xfrm>
            <a:off x="4722812" y="1597833"/>
            <a:ext cx="4040188" cy="388881"/>
          </a:xfrm>
        </p:spPr>
        <p:txBody>
          <a:bodyPr lIns="0" tIns="0" rIns="0" bIns="0" anchor="t" anchorCtr="0">
            <a:normAutofit/>
          </a:bodyPr>
          <a:lstStyle>
            <a:lvl1pPr marL="0" indent="0">
              <a:buNone/>
              <a:defRPr sz="2000" b="0">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p:cNvSpPr>
            <a:spLocks noGrp="1"/>
          </p:cNvSpPr>
          <p:nvPr>
            <p:ph sz="half" idx="14"/>
          </p:nvPr>
        </p:nvSpPr>
        <p:spPr>
          <a:xfrm>
            <a:off x="4722812" y="1986714"/>
            <a:ext cx="4040188" cy="4566486"/>
          </a:xfrm>
        </p:spPr>
        <p:txBody>
          <a:bodyPr lIns="0" tIns="0" rIns="0" bIns="0">
            <a:normAutofit/>
          </a:bodyPr>
          <a:lstStyle>
            <a:lvl1pPr>
              <a:spcBef>
                <a:spcPts val="528"/>
              </a:spcBef>
              <a:spcAft>
                <a:spcPts val="528"/>
              </a:spcAft>
              <a:buClr>
                <a:srgbClr val="FFFFFF"/>
              </a:buClr>
              <a:defRPr sz="2000">
                <a:solidFill>
                  <a:srgbClr val="FFFFFF"/>
                </a:solidFill>
                <a:latin typeface="Arial"/>
                <a:cs typeface="Arial"/>
              </a:defRPr>
            </a:lvl1pPr>
            <a:lvl2pPr>
              <a:spcBef>
                <a:spcPts val="528"/>
              </a:spcBef>
              <a:spcAft>
                <a:spcPts val="528"/>
              </a:spcAft>
              <a:buClr>
                <a:srgbClr val="FFFFFF"/>
              </a:buClr>
              <a:defRPr sz="1800">
                <a:solidFill>
                  <a:srgbClr val="FFFFFF"/>
                </a:solidFill>
                <a:latin typeface="Arial"/>
                <a:cs typeface="Arial"/>
              </a:defRPr>
            </a:lvl2pPr>
            <a:lvl3pPr>
              <a:spcBef>
                <a:spcPts val="528"/>
              </a:spcBef>
              <a:spcAft>
                <a:spcPts val="528"/>
              </a:spcAft>
              <a:buClr>
                <a:srgbClr val="FFFFFF"/>
              </a:buClr>
              <a:defRPr sz="1800">
                <a:solidFill>
                  <a:srgbClr val="FFFFFF"/>
                </a:solidFill>
                <a:latin typeface="Arial"/>
                <a:cs typeface="Arial"/>
              </a:defRPr>
            </a:lvl3pPr>
            <a:lvl4pPr>
              <a:spcBef>
                <a:spcPts val="528"/>
              </a:spcBef>
              <a:spcAft>
                <a:spcPts val="528"/>
              </a:spcAft>
              <a:buClr>
                <a:srgbClr val="FFFFFF"/>
              </a:buClr>
              <a:buSzPct val="65000"/>
              <a:buFont typeface="Wingdings 3" charset="2"/>
              <a:buChar char=""/>
              <a:defRPr sz="1800">
                <a:solidFill>
                  <a:srgbClr val="FFFFFF"/>
                </a:solidFill>
                <a:latin typeface="Arial"/>
                <a:cs typeface="Arial"/>
              </a:defRPr>
            </a:lvl4pPr>
            <a:lvl5pPr>
              <a:spcBef>
                <a:spcPts val="528"/>
              </a:spcBef>
              <a:spcAft>
                <a:spcPts val="528"/>
              </a:spcAft>
              <a:buClr>
                <a:srgbClr val="FFFFFF"/>
              </a:buClr>
              <a:buSzPct val="65000"/>
              <a:buFont typeface="Courier New"/>
              <a:buChar char="o"/>
              <a:defRPr sz="1800">
                <a:solidFill>
                  <a:srgbClr val="FFFFFF"/>
                </a:solidFill>
                <a:latin typeface="Arial"/>
                <a:cs typeface="Arial"/>
              </a:defRPr>
            </a:lvl5pPr>
            <a:lvl6pPr>
              <a:defRPr sz="1800">
                <a:latin typeface="Arial"/>
                <a:cs typeface="Arial"/>
              </a:defRPr>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8" name="Picture 7"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9" name="Picture 8"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40386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33745195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10" name="Picture 9"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pic>
        <p:nvPicPr>
          <p:cNvPr id="11" name="Picture 10"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2" name="Title 1"/>
          <p:cNvSpPr>
            <a:spLocks noGrp="1"/>
          </p:cNvSpPr>
          <p:nvPr>
            <p:ph type="title"/>
          </p:nvPr>
        </p:nvSpPr>
        <p:spPr>
          <a:xfrm>
            <a:off x="457200" y="439041"/>
            <a:ext cx="7620000" cy="780161"/>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457200" y="1597835"/>
            <a:ext cx="4040188" cy="388881"/>
          </a:xfrm>
        </p:spPr>
        <p:txBody>
          <a:bodyPr lIns="0" tIns="0" rIns="0" bIns="0" anchor="t" anchorCtr="0">
            <a:normAutofit/>
          </a:bodyPr>
          <a:lstStyle>
            <a:lvl1pPr marL="0" indent="0">
              <a:buNone/>
              <a:defRPr sz="1500" b="0">
                <a:solidFill>
                  <a:srgbClr val="FFFFFF"/>
                </a:solidFill>
                <a:latin typeface="Arial"/>
                <a:cs typeface="Aria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986714"/>
            <a:ext cx="4040188" cy="4566486"/>
          </a:xfrm>
        </p:spPr>
        <p:txBody>
          <a:bodyPr lIns="0" tIns="0" rIns="0" bIns="0">
            <a:normAutofit/>
          </a:bodyPr>
          <a:lstStyle>
            <a:lvl1pPr>
              <a:spcBef>
                <a:spcPts val="396"/>
              </a:spcBef>
              <a:spcAft>
                <a:spcPts val="396"/>
              </a:spcAft>
              <a:buClr>
                <a:srgbClr val="FFFFFF"/>
              </a:buClr>
              <a:defRPr sz="1500">
                <a:solidFill>
                  <a:srgbClr val="FFFFFF"/>
                </a:solidFill>
                <a:latin typeface="Arial"/>
                <a:cs typeface="Arial"/>
              </a:defRPr>
            </a:lvl1pPr>
            <a:lvl2pPr>
              <a:spcBef>
                <a:spcPts val="396"/>
              </a:spcBef>
              <a:spcAft>
                <a:spcPts val="396"/>
              </a:spcAft>
              <a:buClr>
                <a:srgbClr val="FFFFFF"/>
              </a:buClr>
              <a:defRPr sz="1350">
                <a:solidFill>
                  <a:srgbClr val="FFFFFF"/>
                </a:solidFill>
                <a:latin typeface="Arial"/>
                <a:cs typeface="Arial"/>
              </a:defRPr>
            </a:lvl2pPr>
            <a:lvl3pPr>
              <a:spcBef>
                <a:spcPts val="396"/>
              </a:spcBef>
              <a:spcAft>
                <a:spcPts val="396"/>
              </a:spcAft>
              <a:buClr>
                <a:srgbClr val="FFFFFF"/>
              </a:buClr>
              <a:defRPr sz="1350">
                <a:solidFill>
                  <a:srgbClr val="FFFFFF"/>
                </a:solidFill>
                <a:latin typeface="Arial"/>
                <a:cs typeface="Arial"/>
              </a:defRPr>
            </a:lvl3pPr>
            <a:lvl4pPr>
              <a:spcBef>
                <a:spcPts val="396"/>
              </a:spcBef>
              <a:spcAft>
                <a:spcPts val="396"/>
              </a:spcAft>
              <a:buClr>
                <a:srgbClr val="FFFFFF"/>
              </a:buClr>
              <a:buSzPct val="65000"/>
              <a:buFont typeface="Wingdings 3" charset="2"/>
              <a:buChar char=""/>
              <a:defRPr sz="1350">
                <a:solidFill>
                  <a:srgbClr val="FFFFFF"/>
                </a:solidFill>
                <a:latin typeface="Arial"/>
                <a:cs typeface="Arial"/>
              </a:defRPr>
            </a:lvl4pPr>
            <a:lvl5pPr>
              <a:spcBef>
                <a:spcPts val="396"/>
              </a:spcBef>
              <a:spcAft>
                <a:spcPts val="396"/>
              </a:spcAft>
              <a:buClr>
                <a:srgbClr val="FFFFFF"/>
              </a:buClr>
              <a:buSzPct val="65000"/>
              <a:buFont typeface="Courier New"/>
              <a:buChar char="o"/>
              <a:defRPr sz="1350">
                <a:solidFill>
                  <a:srgbClr val="FFFFFF"/>
                </a:solidFill>
                <a:latin typeface="Arial"/>
                <a:cs typeface="Arial"/>
              </a:defRPr>
            </a:lvl5pPr>
            <a:lvl6pPr>
              <a:defRPr sz="1350">
                <a:latin typeface="Arial"/>
                <a:cs typeface="Arial"/>
              </a:defRPr>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
        <p:nvSpPr>
          <p:cNvPr id="18" name="Text Placeholder 2"/>
          <p:cNvSpPr>
            <a:spLocks noGrp="1"/>
          </p:cNvSpPr>
          <p:nvPr>
            <p:ph type="body" idx="13"/>
          </p:nvPr>
        </p:nvSpPr>
        <p:spPr>
          <a:xfrm>
            <a:off x="4722813" y="1597835"/>
            <a:ext cx="4040188" cy="388881"/>
          </a:xfrm>
        </p:spPr>
        <p:txBody>
          <a:bodyPr lIns="0" tIns="0" rIns="0" bIns="0" anchor="t" anchorCtr="0">
            <a:normAutofit/>
          </a:bodyPr>
          <a:lstStyle>
            <a:lvl1pPr marL="0" indent="0">
              <a:buNone/>
              <a:defRPr sz="1500" b="0">
                <a:solidFill>
                  <a:srgbClr val="FFFFFF"/>
                </a:solidFill>
                <a:latin typeface="Arial"/>
                <a:cs typeface="Aria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3"/>
          <p:cNvSpPr>
            <a:spLocks noGrp="1"/>
          </p:cNvSpPr>
          <p:nvPr>
            <p:ph sz="half" idx="14"/>
          </p:nvPr>
        </p:nvSpPr>
        <p:spPr>
          <a:xfrm>
            <a:off x="4722813" y="1986714"/>
            <a:ext cx="4040188" cy="4566486"/>
          </a:xfrm>
        </p:spPr>
        <p:txBody>
          <a:bodyPr lIns="0" tIns="0" rIns="0" bIns="0">
            <a:normAutofit/>
          </a:bodyPr>
          <a:lstStyle>
            <a:lvl1pPr>
              <a:spcBef>
                <a:spcPts val="396"/>
              </a:spcBef>
              <a:spcAft>
                <a:spcPts val="396"/>
              </a:spcAft>
              <a:buClr>
                <a:srgbClr val="FFFFFF"/>
              </a:buClr>
              <a:defRPr sz="1500">
                <a:solidFill>
                  <a:srgbClr val="FFFFFF"/>
                </a:solidFill>
                <a:latin typeface="Arial"/>
                <a:cs typeface="Arial"/>
              </a:defRPr>
            </a:lvl1pPr>
            <a:lvl2pPr>
              <a:spcBef>
                <a:spcPts val="396"/>
              </a:spcBef>
              <a:spcAft>
                <a:spcPts val="396"/>
              </a:spcAft>
              <a:buClr>
                <a:srgbClr val="FFFFFF"/>
              </a:buClr>
              <a:defRPr sz="1350">
                <a:solidFill>
                  <a:srgbClr val="FFFFFF"/>
                </a:solidFill>
                <a:latin typeface="Arial"/>
                <a:cs typeface="Arial"/>
              </a:defRPr>
            </a:lvl2pPr>
            <a:lvl3pPr>
              <a:spcBef>
                <a:spcPts val="396"/>
              </a:spcBef>
              <a:spcAft>
                <a:spcPts val="396"/>
              </a:spcAft>
              <a:buClr>
                <a:srgbClr val="FFFFFF"/>
              </a:buClr>
              <a:defRPr sz="1350">
                <a:solidFill>
                  <a:srgbClr val="FFFFFF"/>
                </a:solidFill>
                <a:latin typeface="Arial"/>
                <a:cs typeface="Arial"/>
              </a:defRPr>
            </a:lvl3pPr>
            <a:lvl4pPr>
              <a:spcBef>
                <a:spcPts val="396"/>
              </a:spcBef>
              <a:spcAft>
                <a:spcPts val="396"/>
              </a:spcAft>
              <a:buClr>
                <a:srgbClr val="FFFFFF"/>
              </a:buClr>
              <a:buSzPct val="65000"/>
              <a:buFont typeface="Wingdings 3" charset="2"/>
              <a:buChar char=""/>
              <a:defRPr sz="1350">
                <a:solidFill>
                  <a:srgbClr val="FFFFFF"/>
                </a:solidFill>
                <a:latin typeface="Arial"/>
                <a:cs typeface="Arial"/>
              </a:defRPr>
            </a:lvl4pPr>
            <a:lvl5pPr>
              <a:spcBef>
                <a:spcPts val="396"/>
              </a:spcBef>
              <a:spcAft>
                <a:spcPts val="396"/>
              </a:spcAft>
              <a:buClr>
                <a:srgbClr val="FFFFFF"/>
              </a:buClr>
              <a:buSzPct val="65000"/>
              <a:buFont typeface="Courier New"/>
              <a:buChar char="o"/>
              <a:defRPr sz="1350">
                <a:solidFill>
                  <a:srgbClr val="FFFFFF"/>
                </a:solidFill>
                <a:latin typeface="Arial"/>
                <a:cs typeface="Arial"/>
              </a:defRPr>
            </a:lvl5pPr>
            <a:lvl6pPr>
              <a:defRPr sz="1350">
                <a:latin typeface="Arial"/>
                <a:cs typeface="Arial"/>
              </a:defRPr>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98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11" name="Rectangle 10"/>
          <p:cNvSpPr/>
          <p:nvPr userDrawn="1"/>
        </p:nvSpPr>
        <p:spPr>
          <a:xfrm>
            <a:off x="4495800" y="1447799"/>
            <a:ext cx="4419600" cy="5105402"/>
          </a:xfrm>
          <a:prstGeom prst="rect">
            <a:avLst/>
          </a:prstGeom>
          <a:solidFill>
            <a:srgbClr val="009DD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36067172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11" name="Rectangle 10"/>
          <p:cNvSpPr/>
          <p:nvPr userDrawn="1"/>
        </p:nvSpPr>
        <p:spPr>
          <a:xfrm>
            <a:off x="228600" y="1447799"/>
            <a:ext cx="4267200" cy="5105402"/>
          </a:xfrm>
          <a:prstGeom prst="rect">
            <a:avLst/>
          </a:prstGeom>
          <a:solidFill>
            <a:srgbClr val="009DD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24345034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801"/>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sp>
        <p:nvSpPr>
          <p:cNvPr id="11" name="Rectangle 10"/>
          <p:cNvSpPr/>
          <p:nvPr userDrawn="1"/>
        </p:nvSpPr>
        <p:spPr>
          <a:xfrm>
            <a:off x="228600" y="1447799"/>
            <a:ext cx="4267200" cy="5105402"/>
          </a:xfrm>
          <a:prstGeom prst="rect">
            <a:avLst/>
          </a:prstGeom>
          <a:solidFill>
            <a:schemeClr val="bg1"/>
          </a:solidFill>
          <a:ln>
            <a:solidFill>
              <a:srgbClr val="A5A7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1"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18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396"/>
              </a:spcBef>
              <a:spcAft>
                <a:spcPts val="396"/>
              </a:spcAft>
              <a:buClr>
                <a:srgbClr val="333333"/>
              </a:buClr>
              <a:buFont typeface="Wingdings" charset="2"/>
              <a:buChar char="§"/>
              <a:defRPr sz="1500">
                <a:solidFill>
                  <a:srgbClr val="333333"/>
                </a:solidFill>
                <a:latin typeface="Arial"/>
                <a:cs typeface="Arial"/>
              </a:defRPr>
            </a:lvl1pPr>
            <a:lvl2pPr>
              <a:spcBef>
                <a:spcPts val="396"/>
              </a:spcBef>
              <a:spcAft>
                <a:spcPts val="396"/>
              </a:spcAft>
              <a:buClr>
                <a:srgbClr val="333333"/>
              </a:buClr>
              <a:defRPr sz="1350">
                <a:solidFill>
                  <a:srgbClr val="333333"/>
                </a:solidFill>
                <a:latin typeface="Arial"/>
                <a:cs typeface="Arial"/>
              </a:defRPr>
            </a:lvl2pPr>
            <a:lvl3pPr>
              <a:spcBef>
                <a:spcPts val="396"/>
              </a:spcBef>
              <a:spcAft>
                <a:spcPts val="396"/>
              </a:spcAft>
              <a:buClr>
                <a:srgbClr val="333333"/>
              </a:buClr>
              <a:defRPr sz="1350">
                <a:solidFill>
                  <a:srgbClr val="333333"/>
                </a:solidFill>
                <a:latin typeface="Arial"/>
                <a:cs typeface="Arial"/>
              </a:defRPr>
            </a:lvl3pPr>
            <a:lvl4pPr>
              <a:spcBef>
                <a:spcPts val="396"/>
              </a:spcBef>
              <a:spcAft>
                <a:spcPts val="396"/>
              </a:spcAft>
              <a:buClr>
                <a:srgbClr val="333333"/>
              </a:buClr>
              <a:buSzPct val="65000"/>
              <a:buFont typeface="Wingdings 3" charset="2"/>
              <a:buChar char=""/>
              <a:defRPr sz="1350">
                <a:solidFill>
                  <a:srgbClr val="333333"/>
                </a:solidFill>
                <a:latin typeface="Arial"/>
                <a:cs typeface="Arial"/>
              </a:defRPr>
            </a:lvl4pPr>
            <a:lvl5pPr>
              <a:spcBef>
                <a:spcPts val="396"/>
              </a:spcBef>
              <a:spcAft>
                <a:spcPts val="396"/>
              </a:spcAft>
              <a:buClr>
                <a:srgbClr val="333333"/>
              </a:buClr>
              <a:buSzPct val="65000"/>
              <a:buFont typeface="Courier New"/>
              <a:buChar char="o"/>
              <a:defRPr sz="1350">
                <a:solidFill>
                  <a:srgbClr val="333333"/>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396"/>
              </a:spcBef>
              <a:spcAft>
                <a:spcPts val="396"/>
              </a:spcAft>
              <a:buClr>
                <a:srgbClr val="FFFFFF"/>
              </a:buClr>
              <a:buFont typeface="Wingdings" charset="2"/>
              <a:buChar char="§"/>
              <a:defRPr sz="1500">
                <a:solidFill>
                  <a:schemeClr val="bg1"/>
                </a:solidFill>
                <a:latin typeface="Arial"/>
                <a:cs typeface="Arial"/>
              </a:defRPr>
            </a:lvl1pPr>
            <a:lvl2pPr>
              <a:spcBef>
                <a:spcPts val="396"/>
              </a:spcBef>
              <a:spcAft>
                <a:spcPts val="396"/>
              </a:spcAft>
              <a:buClr>
                <a:srgbClr val="FFFFFF"/>
              </a:buClr>
              <a:defRPr sz="1350">
                <a:solidFill>
                  <a:schemeClr val="bg1"/>
                </a:solidFill>
                <a:latin typeface="Arial"/>
                <a:cs typeface="Arial"/>
              </a:defRPr>
            </a:lvl2pPr>
            <a:lvl3pPr>
              <a:spcBef>
                <a:spcPts val="396"/>
              </a:spcBef>
              <a:spcAft>
                <a:spcPts val="396"/>
              </a:spcAft>
              <a:buClr>
                <a:srgbClr val="FFFFFF"/>
              </a:buClr>
              <a:defRPr sz="1350">
                <a:solidFill>
                  <a:schemeClr val="bg1"/>
                </a:solidFill>
                <a:latin typeface="Arial"/>
                <a:cs typeface="Arial"/>
              </a:defRPr>
            </a:lvl3pPr>
            <a:lvl4pPr>
              <a:spcBef>
                <a:spcPts val="396"/>
              </a:spcBef>
              <a:spcAft>
                <a:spcPts val="396"/>
              </a:spcAft>
              <a:buClr>
                <a:srgbClr val="FFFFFF"/>
              </a:buClr>
              <a:buSzPct val="65000"/>
              <a:buFont typeface="Wingdings 3" charset="2"/>
              <a:buChar char=""/>
              <a:defRPr sz="1350">
                <a:solidFill>
                  <a:schemeClr val="bg1"/>
                </a:solidFill>
                <a:latin typeface="Arial"/>
                <a:cs typeface="Arial"/>
              </a:defRPr>
            </a:lvl4pPr>
            <a:lvl5pPr>
              <a:spcBef>
                <a:spcPts val="396"/>
              </a:spcBef>
              <a:spcAft>
                <a:spcPts val="396"/>
              </a:spcAft>
              <a:buClr>
                <a:srgbClr val="FFFFFF"/>
              </a:buClr>
              <a:buSzPct val="65000"/>
              <a:buFont typeface="Courier New"/>
              <a:buChar char="o"/>
              <a:defRPr sz="1350">
                <a:solidFill>
                  <a:schemeClr val="bg1"/>
                </a:solidFill>
                <a:latin typeface="Arial"/>
                <a:cs typeface="Aria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1" y="6635237"/>
            <a:ext cx="526949" cy="22276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Tree>
    <p:extLst>
      <p:ext uri="{BB962C8B-B14F-4D97-AF65-F5344CB8AC3E}">
        <p14:creationId xmlns:p14="http://schemas.microsoft.com/office/powerpoint/2010/main" val="3547021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Rectangle 10"/>
          <p:cNvSpPr/>
          <p:nvPr userDrawn="1"/>
        </p:nvSpPr>
        <p:spPr>
          <a:xfrm>
            <a:off x="4495800" y="1447799"/>
            <a:ext cx="4419600" cy="5105402"/>
          </a:xfrm>
          <a:prstGeom prst="rect">
            <a:avLst/>
          </a:prstGeom>
          <a:solidFill>
            <a:srgbClr val="009DD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Rectangle 10"/>
          <p:cNvSpPr/>
          <p:nvPr userDrawn="1"/>
        </p:nvSpPr>
        <p:spPr>
          <a:xfrm>
            <a:off x="228600" y="1447799"/>
            <a:ext cx="4267200" cy="5105402"/>
          </a:xfrm>
          <a:prstGeom prst="rect">
            <a:avLst/>
          </a:prstGeom>
          <a:solidFill>
            <a:srgbClr val="009DD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3" name="Picture 12" descr="CVX_Texture_MH_LR.jpg"/>
          <p:cNvPicPr>
            <a:picLocks noChangeAspect="1"/>
          </p:cNvPicPr>
          <p:nvPr userDrawn="1"/>
        </p:nvPicPr>
        <p:blipFill>
          <a:blip r:embed="rId2"/>
          <a:srcRect r="201"/>
          <a:stretch>
            <a:fillRect/>
          </a:stretch>
        </p:blipFill>
        <p:spPr>
          <a:xfrm>
            <a:off x="228599" y="230962"/>
            <a:ext cx="8686800" cy="1149966"/>
          </a:xfrm>
          <a:prstGeom prst="rect">
            <a:avLst/>
          </a:prstGeom>
        </p:spPr>
      </p:pic>
      <p:sp>
        <p:nvSpPr>
          <p:cNvPr id="10" name="Rectangle 9"/>
          <p:cNvSpPr/>
          <p:nvPr userDrawn="1"/>
        </p:nvSpPr>
        <p:spPr>
          <a:xfrm>
            <a:off x="228600" y="1447799"/>
            <a:ext cx="8686800" cy="5105401"/>
          </a:xfrm>
          <a:prstGeom prst="rect">
            <a:avLst/>
          </a:prstGeom>
          <a:solidFill>
            <a:srgbClr val="005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Rectangle 10"/>
          <p:cNvSpPr/>
          <p:nvPr userDrawn="1"/>
        </p:nvSpPr>
        <p:spPr>
          <a:xfrm>
            <a:off x="228600" y="1447799"/>
            <a:ext cx="4267200" cy="5105402"/>
          </a:xfrm>
          <a:prstGeom prst="rect">
            <a:avLst/>
          </a:prstGeom>
          <a:solidFill>
            <a:schemeClr val="bg1"/>
          </a:solidFill>
          <a:ln>
            <a:solidFill>
              <a:srgbClr val="A5A7A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9" name="Picture 8" descr="Hallmark_vert_rgb_CLEAR2.png"/>
          <p:cNvPicPr>
            <a:picLocks noChangeAspect="1"/>
          </p:cNvPicPr>
          <p:nvPr userDrawn="1"/>
        </p:nvPicPr>
        <p:blipFill>
          <a:blip r:embed="rId3" cstate="print"/>
          <a:stretch>
            <a:fillRect/>
          </a:stretch>
        </p:blipFill>
        <p:spPr>
          <a:xfrm>
            <a:off x="8077200" y="271498"/>
            <a:ext cx="741733" cy="795302"/>
          </a:xfrm>
          <a:prstGeom prst="rect">
            <a:avLst/>
          </a:prstGeom>
        </p:spPr>
      </p:pic>
      <p:sp>
        <p:nvSpPr>
          <p:cNvPr id="2" name="Title 1"/>
          <p:cNvSpPr>
            <a:spLocks noGrp="1"/>
          </p:cNvSpPr>
          <p:nvPr>
            <p:ph type="title"/>
          </p:nvPr>
        </p:nvSpPr>
        <p:spPr>
          <a:xfrm>
            <a:off x="457200" y="439278"/>
            <a:ext cx="7620000" cy="779922"/>
          </a:xfrm>
        </p:spPr>
        <p:txBody>
          <a:bodyPr lIns="0" tIns="0" rIns="0" bIns="0" anchor="t" anchorCtr="0">
            <a:normAutofit/>
          </a:bodyPr>
          <a:lstStyle>
            <a:lvl1pPr algn="l">
              <a:defRPr sz="2400">
                <a:solidFill>
                  <a:srgbClr val="0050AA"/>
                </a:solidFill>
                <a:latin typeface="Arial"/>
                <a:cs typeface="Arial"/>
              </a:defRPr>
            </a:lvl1pPr>
          </a:lstStyle>
          <a:p>
            <a:r>
              <a:rPr lang="en-US"/>
              <a:t>Click to edit Master title style</a:t>
            </a:r>
            <a:endParaRPr lang="en-US" dirty="0"/>
          </a:p>
        </p:txBody>
      </p:sp>
      <p:sp>
        <p:nvSpPr>
          <p:cNvPr id="3" name="Content Placeholder 2"/>
          <p:cNvSpPr>
            <a:spLocks noGrp="1"/>
          </p:cNvSpPr>
          <p:nvPr>
            <p:ph sz="half" idx="1"/>
          </p:nvPr>
        </p:nvSpPr>
        <p:spPr>
          <a:xfrm>
            <a:off x="457200" y="1599351"/>
            <a:ext cx="3886200" cy="4953850"/>
          </a:xfrm>
        </p:spPr>
        <p:txBody>
          <a:bodyPr lIns="0" tIns="0" rIns="0" bIns="0">
            <a:normAutofit/>
          </a:bodyPr>
          <a:lstStyle>
            <a:lvl1pPr>
              <a:spcBef>
                <a:spcPts val="528"/>
              </a:spcBef>
              <a:spcAft>
                <a:spcPts val="528"/>
              </a:spcAft>
              <a:buClr>
                <a:srgbClr val="333333"/>
              </a:buClr>
              <a:buFont typeface="Wingdings" charset="2"/>
              <a:buChar char="§"/>
              <a:defRPr sz="2000">
                <a:solidFill>
                  <a:srgbClr val="333333"/>
                </a:solidFill>
                <a:latin typeface="Arial"/>
                <a:cs typeface="Arial"/>
              </a:defRPr>
            </a:lvl1pPr>
            <a:lvl2pPr>
              <a:spcBef>
                <a:spcPts val="528"/>
              </a:spcBef>
              <a:spcAft>
                <a:spcPts val="528"/>
              </a:spcAft>
              <a:buClr>
                <a:srgbClr val="333333"/>
              </a:buClr>
              <a:defRPr sz="1800">
                <a:solidFill>
                  <a:srgbClr val="333333"/>
                </a:solidFill>
                <a:latin typeface="Arial"/>
                <a:cs typeface="Arial"/>
              </a:defRPr>
            </a:lvl2pPr>
            <a:lvl3pPr>
              <a:spcBef>
                <a:spcPts val="528"/>
              </a:spcBef>
              <a:spcAft>
                <a:spcPts val="528"/>
              </a:spcAft>
              <a:buClr>
                <a:srgbClr val="333333"/>
              </a:buClr>
              <a:defRPr sz="1800">
                <a:solidFill>
                  <a:srgbClr val="333333"/>
                </a:solidFill>
                <a:latin typeface="Arial"/>
                <a:cs typeface="Arial"/>
              </a:defRPr>
            </a:lvl3pPr>
            <a:lvl4pPr>
              <a:spcBef>
                <a:spcPts val="528"/>
              </a:spcBef>
              <a:spcAft>
                <a:spcPts val="528"/>
              </a:spcAft>
              <a:buClr>
                <a:srgbClr val="333333"/>
              </a:buClr>
              <a:buSzPct val="65000"/>
              <a:buFont typeface="Wingdings 3" charset="2"/>
              <a:buChar char=""/>
              <a:defRPr sz="1800">
                <a:solidFill>
                  <a:srgbClr val="333333"/>
                </a:solidFill>
                <a:latin typeface="Arial"/>
                <a:cs typeface="Arial"/>
              </a:defRPr>
            </a:lvl4pPr>
            <a:lvl5pPr>
              <a:spcBef>
                <a:spcPts val="528"/>
              </a:spcBef>
              <a:spcAft>
                <a:spcPts val="528"/>
              </a:spcAft>
              <a:buClr>
                <a:srgbClr val="333333"/>
              </a:buClr>
              <a:buSzPct val="65000"/>
              <a:buFont typeface="Courier New"/>
              <a:buChar char="o"/>
              <a:defRPr sz="1800">
                <a:solidFill>
                  <a:srgbClr val="333333"/>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sz="half" idx="13"/>
          </p:nvPr>
        </p:nvSpPr>
        <p:spPr>
          <a:xfrm>
            <a:off x="4724400" y="1599351"/>
            <a:ext cx="4038600" cy="4953850"/>
          </a:xfrm>
        </p:spPr>
        <p:txBody>
          <a:bodyPr lIns="0" tIns="0" rIns="0" bIns="0">
            <a:normAutofit/>
          </a:bodyPr>
          <a:lstStyle>
            <a:lvl1pPr>
              <a:spcBef>
                <a:spcPts val="528"/>
              </a:spcBef>
              <a:spcAft>
                <a:spcPts val="528"/>
              </a:spcAft>
              <a:buClr>
                <a:srgbClr val="FFFFFF"/>
              </a:buClr>
              <a:buFont typeface="Wingdings" charset="2"/>
              <a:buChar char="§"/>
              <a:defRPr sz="2000">
                <a:solidFill>
                  <a:schemeClr val="bg1"/>
                </a:solidFill>
                <a:latin typeface="Arial"/>
                <a:cs typeface="Arial"/>
              </a:defRPr>
            </a:lvl1pPr>
            <a:lvl2pPr>
              <a:spcBef>
                <a:spcPts val="528"/>
              </a:spcBef>
              <a:spcAft>
                <a:spcPts val="528"/>
              </a:spcAft>
              <a:buClr>
                <a:srgbClr val="FFFFFF"/>
              </a:buClr>
              <a:defRPr sz="1800">
                <a:solidFill>
                  <a:schemeClr val="bg1"/>
                </a:solidFill>
                <a:latin typeface="Arial"/>
                <a:cs typeface="Arial"/>
              </a:defRPr>
            </a:lvl2pPr>
            <a:lvl3pPr>
              <a:spcBef>
                <a:spcPts val="528"/>
              </a:spcBef>
              <a:spcAft>
                <a:spcPts val="528"/>
              </a:spcAft>
              <a:buClr>
                <a:srgbClr val="FFFFFF"/>
              </a:buClr>
              <a:defRPr sz="1800">
                <a:solidFill>
                  <a:schemeClr val="bg1"/>
                </a:solidFill>
                <a:latin typeface="Arial"/>
                <a:cs typeface="Arial"/>
              </a:defRPr>
            </a:lvl3pPr>
            <a:lvl4pPr>
              <a:spcBef>
                <a:spcPts val="528"/>
              </a:spcBef>
              <a:spcAft>
                <a:spcPts val="528"/>
              </a:spcAft>
              <a:buClr>
                <a:srgbClr val="FFFFFF"/>
              </a:buClr>
              <a:buSzPct val="65000"/>
              <a:buFont typeface="Wingdings 3" charset="2"/>
              <a:buChar char=""/>
              <a:defRPr sz="1800">
                <a:solidFill>
                  <a:schemeClr val="bg1"/>
                </a:solidFill>
                <a:latin typeface="Arial"/>
                <a:cs typeface="Arial"/>
              </a:defRPr>
            </a:lvl4pPr>
            <a:lvl5pPr>
              <a:spcBef>
                <a:spcPts val="528"/>
              </a:spcBef>
              <a:spcAft>
                <a:spcPts val="528"/>
              </a:spcAft>
              <a:buClr>
                <a:srgbClr val="FFFFFF"/>
              </a:buClr>
              <a:buSzPct val="65000"/>
              <a:buFont typeface="Courier New"/>
              <a:buChar char="o"/>
              <a:defRPr sz="1800">
                <a:solidFill>
                  <a:schemeClr val="bg1"/>
                </a:solidFill>
                <a:latin typeface="Arial"/>
                <a:cs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a:spLocks noGrp="1"/>
          </p:cNvSpPr>
          <p:nvPr>
            <p:ph type="sldNum" sz="quarter" idx="12"/>
          </p:nvPr>
        </p:nvSpPr>
        <p:spPr>
          <a:xfrm>
            <a:off x="8388450" y="6635235"/>
            <a:ext cx="526949" cy="22276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5" name="Picture 14" descr="Agbami_RET2.jpg"/>
          <p:cNvPicPr>
            <a:picLocks noChangeAspect="1"/>
          </p:cNvPicPr>
          <p:nvPr userDrawn="1"/>
        </p:nvPicPr>
        <p:blipFill>
          <a:blip r:embed="rId2" cstate="print"/>
          <a:srcRect l="4466" t="920" r="1039" b="5531"/>
          <a:stretch>
            <a:fillRect/>
          </a:stretch>
        </p:blipFill>
        <p:spPr>
          <a:xfrm>
            <a:off x="228600" y="228600"/>
            <a:ext cx="8680450" cy="6325397"/>
          </a:xfrm>
          <a:prstGeom prst="rect">
            <a:avLst/>
          </a:prstGeom>
        </p:spPr>
      </p:pic>
      <p:sp>
        <p:nvSpPr>
          <p:cNvPr id="8" name="Rectangle 4"/>
          <p:cNvSpPr>
            <a:spLocks noChangeArrowheads="1"/>
          </p:cNvSpPr>
          <p:nvPr userDrawn="1"/>
        </p:nvSpPr>
        <p:spPr bwMode="auto">
          <a:xfrm>
            <a:off x="6445250" y="733423"/>
            <a:ext cx="2470150" cy="1781177"/>
          </a:xfrm>
          <a:prstGeom prst="rect">
            <a:avLst/>
          </a:prstGeom>
          <a:solidFill>
            <a:schemeClr val="bg1">
              <a:alpha val="80000"/>
            </a:schemeClr>
          </a:solidFill>
          <a:ln w="9525">
            <a:noFill/>
            <a:miter lim="800000"/>
            <a:headEnd/>
            <a:tailEnd/>
          </a:ln>
        </p:spPr>
        <p:txBody>
          <a:bodyPr wrap="none" anchor="ctr">
            <a:prstTxWarp prst="textNoShape">
              <a:avLst/>
            </a:prstTxWarp>
          </a:bodyPr>
          <a:lstStyle/>
          <a:p>
            <a:endParaRPr lang="en-US" dirty="0">
              <a:latin typeface="Arial"/>
            </a:endParaRPr>
          </a:p>
        </p:txBody>
      </p:sp>
      <p:sp>
        <p:nvSpPr>
          <p:cNvPr id="9" name="Rectangle 4"/>
          <p:cNvSpPr>
            <a:spLocks noChangeArrowheads="1"/>
          </p:cNvSpPr>
          <p:nvPr userDrawn="1"/>
        </p:nvSpPr>
        <p:spPr bwMode="auto">
          <a:xfrm>
            <a:off x="228600" y="733423"/>
            <a:ext cx="6216650" cy="1781177"/>
          </a:xfrm>
          <a:prstGeom prst="rect">
            <a:avLst/>
          </a:prstGeom>
          <a:solidFill>
            <a:srgbClr val="0050AA"/>
          </a:solidFill>
          <a:ln w="9525">
            <a:noFill/>
            <a:miter lim="800000"/>
            <a:headEnd/>
            <a:tailEnd/>
          </a:ln>
        </p:spPr>
        <p:txBody>
          <a:bodyPr wrap="none" anchor="ctr">
            <a:prstTxWarp prst="textNoShape">
              <a:avLst/>
            </a:prstTxWarp>
          </a:bodyPr>
          <a:lstStyle/>
          <a:p>
            <a:endParaRPr lang="en-US" dirty="0">
              <a:latin typeface="Arial"/>
            </a:endParaRPr>
          </a:p>
        </p:txBody>
      </p:sp>
      <p:pic>
        <p:nvPicPr>
          <p:cNvPr id="10" name="Picture 5" descr="CVX_Hallmark_RGB_0708"/>
          <p:cNvPicPr>
            <a:picLocks noChangeAspect="1" noChangeArrowheads="1"/>
          </p:cNvPicPr>
          <p:nvPr userDrawn="1"/>
        </p:nvPicPr>
        <p:blipFill>
          <a:blip r:embed="rId3" cstate="print"/>
          <a:srcRect b="23698"/>
          <a:stretch>
            <a:fillRect/>
          </a:stretch>
        </p:blipFill>
        <p:spPr bwMode="auto">
          <a:xfrm>
            <a:off x="7016750" y="1168400"/>
            <a:ext cx="1397000" cy="992753"/>
          </a:xfrm>
          <a:prstGeom prst="rect">
            <a:avLst/>
          </a:prstGeom>
          <a:noFill/>
          <a:ln w="9525">
            <a:noFill/>
            <a:miter lim="800000"/>
            <a:headEnd/>
            <a:tailEnd/>
          </a:ln>
        </p:spPr>
      </p:pic>
      <p:sp>
        <p:nvSpPr>
          <p:cNvPr id="13" name="Rectangle 6"/>
          <p:cNvSpPr>
            <a:spLocks noChangeArrowheads="1"/>
          </p:cNvSpPr>
          <p:nvPr userDrawn="1"/>
        </p:nvSpPr>
        <p:spPr bwMode="auto">
          <a:xfrm>
            <a:off x="6216650" y="730250"/>
            <a:ext cx="228600" cy="1784220"/>
          </a:xfrm>
          <a:prstGeom prst="rect">
            <a:avLst/>
          </a:prstGeom>
          <a:solidFill>
            <a:srgbClr val="4986C1"/>
          </a:solidFill>
          <a:ln w="9525">
            <a:noFill/>
            <a:miter lim="800000"/>
            <a:headEnd/>
            <a:tailEnd/>
          </a:ln>
        </p:spPr>
        <p:txBody>
          <a:bodyPr wrap="none" anchor="ctr">
            <a:prstTxWarp prst="textNoShape">
              <a:avLst/>
            </a:prstTxWarp>
          </a:bodyPr>
          <a:lstStyle/>
          <a:p>
            <a:endParaRPr lang="en-US" dirty="0">
              <a:latin typeface="Arial"/>
            </a:endParaRPr>
          </a:p>
        </p:txBody>
      </p:sp>
      <p:sp>
        <p:nvSpPr>
          <p:cNvPr id="2" name="Title 1"/>
          <p:cNvSpPr>
            <a:spLocks noGrp="1"/>
          </p:cNvSpPr>
          <p:nvPr>
            <p:ph type="ctrTitle"/>
          </p:nvPr>
        </p:nvSpPr>
        <p:spPr>
          <a:xfrm>
            <a:off x="585765" y="1040319"/>
            <a:ext cx="5459435" cy="1353631"/>
          </a:xfrm>
        </p:spPr>
        <p:txBody>
          <a:bodyPr lIns="0" tIns="0" rIns="0" bIns="0" anchor="t" anchorCtr="0">
            <a:normAutofit/>
          </a:bodyPr>
          <a:lstStyle>
            <a:lvl1pPr algn="l">
              <a:defRPr sz="360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95463" y="2921000"/>
            <a:ext cx="5424337" cy="1203304"/>
          </a:xfrm>
        </p:spPr>
        <p:txBody>
          <a:bodyPr lIns="0" tIns="0" rIns="0" bIns="0">
            <a:normAutofit/>
          </a:bodyPr>
          <a:lstStyle>
            <a:lvl1pPr marL="0" indent="0" algn="l">
              <a:spcBef>
                <a:spcPts val="0"/>
              </a:spcBef>
              <a:spcAft>
                <a:spcPts val="0"/>
              </a:spcAft>
              <a:buNone/>
              <a:defRPr sz="180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a:xfrm>
            <a:off x="2710633" y="6638925"/>
            <a:ext cx="6198417" cy="219076"/>
          </a:xfrm>
          <a:prstGeom prst="rect">
            <a:avLst/>
          </a:prstGeom>
        </p:spPr>
        <p:txBody>
          <a:bodyPr lIns="0" tIns="0" rIns="0" bIns="0" anchor="t" anchorCtr="0"/>
          <a:lstStyle>
            <a:lvl1pPr algn="r">
              <a:defRPr sz="900">
                <a:solidFill>
                  <a:srgbClr val="858787"/>
                </a:solidFill>
                <a:latin typeface="Arial"/>
                <a:cs typeface="Arial"/>
              </a:defRPr>
            </a:lvl1pPr>
          </a:lstStyle>
          <a:p>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8.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7.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5.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8.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6.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953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388450" y="6638925"/>
            <a:ext cx="526949" cy="21907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
        <p:nvSpPr>
          <p:cNvPr id="10" name="Date Placeholder 3"/>
          <p:cNvSpPr txBox="1">
            <a:spLocks/>
          </p:cNvSpPr>
          <p:nvPr/>
        </p:nvSpPr>
        <p:spPr>
          <a:xfrm>
            <a:off x="241300" y="6638925"/>
            <a:ext cx="1511300" cy="219075"/>
          </a:xfrm>
          <a:prstGeom prst="rect">
            <a:avLst/>
          </a:prstGeom>
        </p:spPr>
        <p:txBody>
          <a:bodyPr lIns="0" tIns="0" bIns="0" anchor="t" anchorCtr="0"/>
          <a:lstStyle>
            <a:lvl1pPr marL="0" marR="0" indent="0" algn="l" defTabSz="457200" rtl="0" eaLnBrk="1" fontAlgn="auto" latinLnBrk="0" hangingPunct="1">
              <a:lnSpc>
                <a:spcPct val="100000"/>
              </a:lnSpc>
              <a:spcBef>
                <a:spcPts val="0"/>
              </a:spcBef>
              <a:spcAft>
                <a:spcPts val="0"/>
              </a:spcAft>
              <a:buClrTx/>
              <a:buSzTx/>
              <a:buFontTx/>
              <a:buNone/>
              <a:tabLst/>
              <a:defRPr sz="900">
                <a:solidFill>
                  <a:srgbClr val="333333"/>
                </a:solidFill>
                <a:latin typeface="Arial"/>
                <a:cs typeface="Aria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Arial Unicode MS" pitchFamily="-111" charset="0"/>
                <a:cs typeface="Arial"/>
              </a:rPr>
              <a:t>© 2012 Chevron </a:t>
            </a:r>
          </a:p>
        </p:txBody>
      </p:sp>
    </p:spTree>
  </p:cSld>
  <p:clrMap bg1="lt1" tx1="dk1" bg2="lt2" tx2="dk2" accent1="accent1" accent2="accent2" accent3="accent3" accent4="accent4" accent5="accent5" accent6="accent6" hlink="hlink" folHlink="folHlink"/>
  <p:sldLayoutIdLst>
    <p:sldLayoutId id="2147483681" r:id="rId1"/>
    <p:sldLayoutId id="2147483672" r:id="rId2"/>
    <p:sldLayoutId id="2147483673" r:id="rId3"/>
    <p:sldLayoutId id="2147483674" r:id="rId4"/>
    <p:sldLayoutId id="2147483675" r:id="rId5"/>
    <p:sldLayoutId id="2147483676" r:id="rId6"/>
    <p:sldLayoutId id="2147483677" r:id="rId7"/>
    <p:sldLayoutId id="2147483680" r:id="rId8"/>
  </p:sldLayoutIdLst>
  <p:transition>
    <p:fade/>
  </p:transition>
  <p:hf hdr="0"/>
  <p:txStyles>
    <p:titleStyle>
      <a:lvl1pPr algn="l" defTabSz="457200" rtl="0" eaLnBrk="1" latinLnBrk="0" hangingPunct="1">
        <a:spcBef>
          <a:spcPct val="0"/>
        </a:spcBef>
        <a:buNone/>
        <a:defRPr sz="2400" kern="1200">
          <a:solidFill>
            <a:schemeClr val="tx1"/>
          </a:solidFill>
          <a:latin typeface="Arial"/>
          <a:ea typeface="+mj-ea"/>
          <a:cs typeface="Arial"/>
        </a:defRPr>
      </a:lvl1pPr>
    </p:titleStyle>
    <p:bodyStyle>
      <a:lvl1pPr marL="342900" indent="-342900" algn="l" defTabSz="457200" rtl="0" eaLnBrk="1" latinLnBrk="0" hangingPunct="1">
        <a:spcBef>
          <a:spcPts val="528"/>
        </a:spcBef>
        <a:spcAft>
          <a:spcPts val="528"/>
        </a:spcAft>
        <a:buClr>
          <a:srgbClr val="333333"/>
        </a:buClr>
        <a:buFont typeface="Wingdings" charset="2"/>
        <a:buChar char="§"/>
        <a:defRPr sz="2000" kern="1200">
          <a:solidFill>
            <a:schemeClr val="tx1"/>
          </a:solidFill>
          <a:latin typeface="Arial"/>
          <a:ea typeface="+mn-ea"/>
          <a:cs typeface="Arial"/>
        </a:defRPr>
      </a:lvl1pPr>
      <a:lvl2pPr marL="742950" indent="-285750" algn="l" defTabSz="457200" rtl="0" eaLnBrk="1" latinLnBrk="0" hangingPunct="1">
        <a:spcBef>
          <a:spcPts val="528"/>
        </a:spcBef>
        <a:spcAft>
          <a:spcPts val="528"/>
        </a:spcAft>
        <a:buClr>
          <a:srgbClr val="333333"/>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528"/>
        </a:spcBef>
        <a:spcAft>
          <a:spcPts val="528"/>
        </a:spcAft>
        <a:buClr>
          <a:srgbClr val="333333"/>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ts val="528"/>
        </a:spcBef>
        <a:spcAft>
          <a:spcPts val="528"/>
        </a:spcAft>
        <a:buClr>
          <a:srgbClr val="333333"/>
        </a:buClr>
        <a:buSzPct val="65000"/>
        <a:buFont typeface="Wingdings 3" charset="2"/>
        <a:buChar char=""/>
        <a:defRPr sz="1800" kern="1200">
          <a:solidFill>
            <a:schemeClr val="tx1"/>
          </a:solidFill>
          <a:latin typeface="Arial"/>
          <a:ea typeface="+mn-ea"/>
          <a:cs typeface="Arial"/>
        </a:defRPr>
      </a:lvl4pPr>
      <a:lvl5pPr marL="2057400" indent="-228600" algn="l" defTabSz="457200" rtl="0" eaLnBrk="1" latinLnBrk="0" hangingPunct="1">
        <a:spcBef>
          <a:spcPts val="528"/>
        </a:spcBef>
        <a:spcAft>
          <a:spcPts val="528"/>
        </a:spcAft>
        <a:buClr>
          <a:srgbClr val="333333"/>
        </a:buClr>
        <a:buSzPct val="65000"/>
        <a:buFont typeface="Courier New"/>
        <a:buChar char="o"/>
        <a:defRPr sz="1800" kern="1200">
          <a:solidFill>
            <a:schemeClr val="tx1"/>
          </a:solidFill>
          <a:latin typeface="Arial"/>
          <a:ea typeface="+mn-ea"/>
          <a:cs typeface="Arial"/>
        </a:defRPr>
      </a:lvl5pPr>
      <a:lvl6pPr marL="2514600" indent="-228600" algn="l" defTabSz="457200" rtl="0" eaLnBrk="1" latinLnBrk="0" hangingPunct="1">
        <a:spcBef>
          <a:spcPct val="20000"/>
        </a:spcBef>
        <a:buClr>
          <a:srgbClr val="333333"/>
        </a:buClr>
        <a:buSzPct val="50000"/>
        <a:buFont typeface="Wingdings" charset="2"/>
        <a:buChar char="u"/>
        <a:defRPr sz="1800" kern="1200">
          <a:solidFill>
            <a:schemeClr val="tx1"/>
          </a:solidFill>
          <a:latin typeface="Arial"/>
          <a:ea typeface="+mn-ea"/>
          <a:cs typeface="Arial"/>
        </a:defRPr>
      </a:lvl6pPr>
      <a:lvl7pPr marL="2971800" indent="-228600" algn="l" defTabSz="457200" rtl="0" eaLnBrk="1" latinLnBrk="0" hangingPunct="1">
        <a:spcBef>
          <a:spcPct val="20000"/>
        </a:spcBef>
        <a:buClr>
          <a:srgbClr val="333333"/>
        </a:buClr>
        <a:buSzPct val="70000"/>
        <a:buFont typeface="Wingdings" charset="2"/>
        <a:buChar char=""/>
        <a:defRPr sz="1800" kern="1200">
          <a:solidFill>
            <a:schemeClr val="tx1"/>
          </a:solidFill>
          <a:latin typeface="Arial"/>
          <a:ea typeface="+mn-ea"/>
          <a:cs typeface="Arial"/>
        </a:defRPr>
      </a:lvl7pPr>
      <a:lvl8pPr marL="3429000" indent="-228600" algn="l" defTabSz="457200" rtl="0" eaLnBrk="1" latinLnBrk="0" hangingPunct="1">
        <a:spcBef>
          <a:spcPct val="20000"/>
        </a:spcBef>
        <a:buClr>
          <a:srgbClr val="333333"/>
        </a:buClr>
        <a:buSzPct val="50000"/>
        <a:buFont typeface="Wingdings" charset="2"/>
        <a:buChar char=""/>
        <a:defRPr sz="1800" kern="1200">
          <a:solidFill>
            <a:schemeClr val="tx1"/>
          </a:solidFill>
          <a:latin typeface="Arial"/>
          <a:ea typeface="+mn-ea"/>
          <a:cs typeface="Arial"/>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953000"/>
          </a:xfrm>
          <a:prstGeom prst="rect">
            <a:avLst/>
          </a:prstGeom>
        </p:spPr>
        <p:txBody>
          <a:bodyPr vert="horz" lIns="0" tIns="0" rIns="0" bIns="0" rtlCol="0" anchor="t" anchorCtr="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9" name="Slide Number Placeholder 5"/>
          <p:cNvSpPr>
            <a:spLocks noGrp="1"/>
          </p:cNvSpPr>
          <p:nvPr>
            <p:ph type="sldNum" sz="quarter" idx="4"/>
          </p:nvPr>
        </p:nvSpPr>
        <p:spPr>
          <a:xfrm>
            <a:off x="8388450" y="6638925"/>
            <a:ext cx="526949" cy="219075"/>
          </a:xfrm>
          <a:prstGeom prst="rect">
            <a:avLst/>
          </a:prstGeom>
        </p:spPr>
        <p:txBody>
          <a:bodyPr lIns="0" tIns="0" rIns="0" bIns="0" anchor="t" anchorCtr="0"/>
          <a:lstStyle>
            <a:lvl1pPr algn="r">
              <a:defRPr sz="900">
                <a:solidFill>
                  <a:srgbClr val="333333"/>
                </a:solidFill>
                <a:latin typeface="Arial"/>
                <a:cs typeface="Arial"/>
              </a:defRPr>
            </a:lvl1pPr>
          </a:lstStyle>
          <a:p>
            <a:fld id="{B4DB0E65-EF00-7F4C-860A-46B7C286D3E3}" type="slidenum">
              <a:rPr lang="en-US" smtClean="0"/>
              <a:pPr/>
              <a:t>‹#›</a:t>
            </a:fld>
            <a:endParaRPr lang="en-US" dirty="0"/>
          </a:p>
        </p:txBody>
      </p:sp>
      <p:sp>
        <p:nvSpPr>
          <p:cNvPr id="10" name="Date Placeholder 3"/>
          <p:cNvSpPr txBox="1">
            <a:spLocks/>
          </p:cNvSpPr>
          <p:nvPr/>
        </p:nvSpPr>
        <p:spPr>
          <a:xfrm>
            <a:off x="241300" y="6638925"/>
            <a:ext cx="1358900" cy="219075"/>
          </a:xfrm>
          <a:prstGeom prst="rect">
            <a:avLst/>
          </a:prstGeom>
        </p:spPr>
        <p:txBody>
          <a:bodyPr lIns="0" tIns="0" bIns="0" anchor="t" anchorCtr="0"/>
          <a:lstStyle>
            <a:lvl1pPr marL="0" marR="0" indent="0" algn="l" defTabSz="457200" rtl="0" eaLnBrk="1" fontAlgn="auto" latinLnBrk="0" hangingPunct="1">
              <a:lnSpc>
                <a:spcPct val="100000"/>
              </a:lnSpc>
              <a:spcBef>
                <a:spcPts val="0"/>
              </a:spcBef>
              <a:spcAft>
                <a:spcPts val="0"/>
              </a:spcAft>
              <a:buClrTx/>
              <a:buSzTx/>
              <a:buFontTx/>
              <a:buNone/>
              <a:tabLst/>
              <a:defRPr sz="900">
                <a:solidFill>
                  <a:srgbClr val="333333"/>
                </a:solidFill>
                <a:latin typeface="Arial"/>
                <a:cs typeface="Aria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Arial"/>
                <a:ea typeface="Arial Unicode MS" pitchFamily="-111" charset="0"/>
                <a:cs typeface="Arial"/>
              </a:rPr>
              <a:t>© 2010 Chevron </a:t>
            </a:r>
          </a:p>
        </p:txBody>
      </p:sp>
    </p:spTree>
  </p:cSld>
  <p:clrMap bg1="lt1" tx1="dk1" bg2="lt2" tx2="dk2" accent1="accent1" accent2="accent2" accent3="accent3" accent4="accent4" accent5="accent5" accent6="accent6" hlink="hlink" folHlink="folHlink"/>
  <p:sldLayoutIdLst>
    <p:sldLayoutId id="2147483683" r:id="rId1"/>
  </p:sldLayoutIdLst>
  <p:transition>
    <p:fade/>
  </p:transition>
  <p:hf hdr="0"/>
  <p:txStyles>
    <p:titleStyle>
      <a:lvl1pPr algn="l" defTabSz="457200" rtl="0" eaLnBrk="1" latinLnBrk="0" hangingPunct="1">
        <a:spcBef>
          <a:spcPct val="0"/>
        </a:spcBef>
        <a:buNone/>
        <a:defRPr sz="2400" kern="1200">
          <a:solidFill>
            <a:schemeClr val="tx1"/>
          </a:solidFill>
          <a:latin typeface="Arial"/>
          <a:ea typeface="+mj-ea"/>
          <a:cs typeface="Arial"/>
        </a:defRPr>
      </a:lvl1pPr>
    </p:titleStyle>
    <p:bodyStyle>
      <a:lvl1pPr marL="342900" indent="-342900" algn="l" defTabSz="457200" rtl="0" eaLnBrk="1" latinLnBrk="0" hangingPunct="1">
        <a:spcBef>
          <a:spcPts val="528"/>
        </a:spcBef>
        <a:spcAft>
          <a:spcPts val="528"/>
        </a:spcAft>
        <a:buClr>
          <a:srgbClr val="333333"/>
        </a:buClr>
        <a:buFont typeface="Wingdings" charset="2"/>
        <a:buChar char="§"/>
        <a:defRPr sz="2000" kern="1200">
          <a:solidFill>
            <a:schemeClr val="tx1"/>
          </a:solidFill>
          <a:latin typeface="Arial"/>
          <a:ea typeface="+mn-ea"/>
          <a:cs typeface="Arial"/>
        </a:defRPr>
      </a:lvl1pPr>
      <a:lvl2pPr marL="742950" indent="-285750" algn="l" defTabSz="457200" rtl="0" eaLnBrk="1" latinLnBrk="0" hangingPunct="1">
        <a:spcBef>
          <a:spcPts val="528"/>
        </a:spcBef>
        <a:spcAft>
          <a:spcPts val="528"/>
        </a:spcAft>
        <a:buClr>
          <a:srgbClr val="333333"/>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ts val="528"/>
        </a:spcBef>
        <a:spcAft>
          <a:spcPts val="528"/>
        </a:spcAft>
        <a:buClr>
          <a:srgbClr val="333333"/>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ts val="528"/>
        </a:spcBef>
        <a:spcAft>
          <a:spcPts val="528"/>
        </a:spcAft>
        <a:buClr>
          <a:srgbClr val="333333"/>
        </a:buClr>
        <a:buSzPct val="65000"/>
        <a:buFont typeface="Wingdings 3" charset="2"/>
        <a:buChar char=""/>
        <a:defRPr sz="1800" kern="1200">
          <a:solidFill>
            <a:schemeClr val="tx1"/>
          </a:solidFill>
          <a:latin typeface="Arial"/>
          <a:ea typeface="+mn-ea"/>
          <a:cs typeface="Arial"/>
        </a:defRPr>
      </a:lvl4pPr>
      <a:lvl5pPr marL="2057400" indent="-228600" algn="l" defTabSz="457200" rtl="0" eaLnBrk="1" latinLnBrk="0" hangingPunct="1">
        <a:spcBef>
          <a:spcPts val="528"/>
        </a:spcBef>
        <a:spcAft>
          <a:spcPts val="528"/>
        </a:spcAft>
        <a:buClr>
          <a:srgbClr val="333333"/>
        </a:buClr>
        <a:buSzPct val="65000"/>
        <a:buFont typeface="Courier New"/>
        <a:buChar char="o"/>
        <a:defRPr sz="1800" kern="1200">
          <a:solidFill>
            <a:schemeClr val="tx1"/>
          </a:solidFill>
          <a:latin typeface="Arial"/>
          <a:ea typeface="+mn-ea"/>
          <a:cs typeface="Arial"/>
        </a:defRPr>
      </a:lvl5pPr>
      <a:lvl6pPr marL="2514600" indent="-228600" algn="l" defTabSz="457200" rtl="0" eaLnBrk="1" latinLnBrk="0" hangingPunct="1">
        <a:spcBef>
          <a:spcPct val="20000"/>
        </a:spcBef>
        <a:buClr>
          <a:srgbClr val="333333"/>
        </a:buClr>
        <a:buSzPct val="50000"/>
        <a:buFont typeface="Wingdings" charset="2"/>
        <a:buChar char="u"/>
        <a:defRPr sz="1800" kern="1200">
          <a:solidFill>
            <a:schemeClr val="tx1"/>
          </a:solidFill>
          <a:latin typeface="Arial"/>
          <a:ea typeface="+mn-ea"/>
          <a:cs typeface="Arial"/>
        </a:defRPr>
      </a:lvl6pPr>
      <a:lvl7pPr marL="2971800" indent="-228600" algn="l" defTabSz="457200" rtl="0" eaLnBrk="1" latinLnBrk="0" hangingPunct="1">
        <a:spcBef>
          <a:spcPct val="20000"/>
        </a:spcBef>
        <a:buClr>
          <a:srgbClr val="333333"/>
        </a:buClr>
        <a:buSzPct val="70000"/>
        <a:buFont typeface="Wingdings" charset="2"/>
        <a:buChar char=""/>
        <a:defRPr sz="1800" kern="1200">
          <a:solidFill>
            <a:schemeClr val="tx1"/>
          </a:solidFill>
          <a:latin typeface="Arial"/>
          <a:ea typeface="+mn-ea"/>
          <a:cs typeface="Arial"/>
        </a:defRPr>
      </a:lvl7pPr>
      <a:lvl8pPr marL="3429000" indent="-228600" algn="l" defTabSz="457200" rtl="0" eaLnBrk="1" latinLnBrk="0" hangingPunct="1">
        <a:spcBef>
          <a:spcPct val="20000"/>
        </a:spcBef>
        <a:buClr>
          <a:srgbClr val="333333"/>
        </a:buClr>
        <a:buSzPct val="50000"/>
        <a:buFont typeface="Wingdings" charset="2"/>
        <a:buChar char=""/>
        <a:defRPr sz="1800" kern="1200">
          <a:solidFill>
            <a:schemeClr val="tx1"/>
          </a:solidFill>
          <a:latin typeface="Arial"/>
          <a:ea typeface="+mn-ea"/>
          <a:cs typeface="Arial"/>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7924633" y="6619859"/>
            <a:ext cx="808206" cy="123111"/>
          </a:xfrm>
          <a:prstGeom prst="rect">
            <a:avLst/>
          </a:prstGeom>
          <a:noFill/>
        </p:spPr>
        <p:txBody>
          <a:bodyPr wrap="square" lIns="0" tIns="0" rIns="0" bIns="0" rtlCol="0">
            <a:noAutofit/>
          </a:bodyPr>
          <a:lstStyle/>
          <a:p>
            <a:pPr algn="r"/>
            <a:fld id="{9A822660-8374-4340-934D-8C9E1AF0D0EE}" type="slidenum">
              <a:rPr lang="en-US" sz="625" smtClean="0"/>
              <a:pPr algn="r"/>
              <a:t>‹#›</a:t>
            </a:fld>
            <a:endParaRPr lang="en-US" sz="625" dirty="0"/>
          </a:p>
        </p:txBody>
      </p:sp>
      <p:sp>
        <p:nvSpPr>
          <p:cNvPr id="2" name="Title Placeholder 1"/>
          <p:cNvSpPr>
            <a:spLocks noGrp="1"/>
          </p:cNvSpPr>
          <p:nvPr>
            <p:ph type="title"/>
          </p:nvPr>
        </p:nvSpPr>
        <p:spPr>
          <a:xfrm>
            <a:off x="411480" y="240270"/>
            <a:ext cx="8320628" cy="858108"/>
          </a:xfrm>
          <a:prstGeom prst="rect">
            <a:avLst/>
          </a:prstGeom>
        </p:spPr>
        <p:txBody>
          <a:bodyPr vert="horz" lIns="0" tIns="54873" rIns="0" bIns="54873"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11480" y="1329532"/>
            <a:ext cx="8320628" cy="491749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411481" y="6619858"/>
            <a:ext cx="588303" cy="96180"/>
          </a:xfrm>
          <a:prstGeom prst="rect">
            <a:avLst/>
          </a:prstGeom>
          <a:noFill/>
        </p:spPr>
        <p:txBody>
          <a:bodyPr wrap="none" lIns="0" tIns="0" rIns="0" bIns="0" rtlCol="0">
            <a:spAutoFit/>
          </a:bodyPr>
          <a:lstStyle/>
          <a:p>
            <a:r>
              <a:rPr lang="en-US" sz="625" dirty="0"/>
              <a:t>© 2020 Chevron</a:t>
            </a:r>
          </a:p>
        </p:txBody>
      </p:sp>
      <p:pic>
        <p:nvPicPr>
          <p:cNvPr id="9" name="Picture 8" descr="A close up of a logo&#10;&#10;Description automatically generated">
            <a:extLst>
              <a:ext uri="{FF2B5EF4-FFF2-40B4-BE49-F238E27FC236}">
                <a16:creationId xmlns:a16="http://schemas.microsoft.com/office/drawing/2014/main" id="{1BD37700-44E8-440A-9D17-EB5A8071DFD3}"/>
              </a:ext>
            </a:extLst>
          </p:cNvPr>
          <p:cNvPicPr>
            <a:picLocks noChangeAspect="1"/>
          </p:cNvPicPr>
          <p:nvPr userDrawn="1"/>
        </p:nvPicPr>
        <p:blipFill>
          <a:blip r:embed="rId13"/>
          <a:stretch>
            <a:fillRect/>
          </a:stretch>
        </p:blipFill>
        <p:spPr>
          <a:xfrm>
            <a:off x="4458292" y="6392029"/>
            <a:ext cx="225330" cy="335003"/>
          </a:xfrm>
          <a:prstGeom prst="rect">
            <a:avLst/>
          </a:prstGeom>
        </p:spPr>
      </p:pic>
    </p:spTree>
    <p:extLst>
      <p:ext uri="{BB962C8B-B14F-4D97-AF65-F5344CB8AC3E}">
        <p14:creationId xmlns:p14="http://schemas.microsoft.com/office/powerpoint/2010/main" val="246332496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defTabSz="342957" rtl="0" eaLnBrk="1" latinLnBrk="0" hangingPunct="1">
        <a:spcBef>
          <a:spcPct val="0"/>
        </a:spcBef>
        <a:buNone/>
        <a:defRPr sz="2125" b="1" kern="1200">
          <a:solidFill>
            <a:schemeClr val="bg2"/>
          </a:solidFill>
          <a:latin typeface="+mj-lt"/>
          <a:ea typeface="+mj-ea"/>
          <a:cs typeface="+mj-cs"/>
        </a:defRPr>
      </a:lvl1pPr>
    </p:titleStyle>
    <p:bodyStyle>
      <a:lvl1pPr marL="128609" indent="-128609" algn="l" defTabSz="342957" rtl="0" eaLnBrk="1" latinLnBrk="0" hangingPunct="1">
        <a:spcBef>
          <a:spcPts val="375"/>
        </a:spcBef>
        <a:buFont typeface="Arial"/>
        <a:buChar char="•"/>
        <a:defRPr sz="1375" kern="1200">
          <a:solidFill>
            <a:schemeClr val="tx1"/>
          </a:solidFill>
          <a:latin typeface="+mn-lt"/>
          <a:ea typeface="+mn-ea"/>
          <a:cs typeface="+mn-cs"/>
        </a:defRPr>
      </a:lvl1pPr>
      <a:lvl2pPr marL="257218" indent="-128609" algn="l" defTabSz="342957" rtl="0" eaLnBrk="1" latinLnBrk="0" hangingPunct="1">
        <a:spcBef>
          <a:spcPts val="375"/>
        </a:spcBef>
        <a:buFont typeface="Arial"/>
        <a:buChar char="–"/>
        <a:defRPr sz="1375" kern="1200">
          <a:solidFill>
            <a:schemeClr val="tx1"/>
          </a:solidFill>
          <a:latin typeface="+mn-lt"/>
          <a:ea typeface="+mn-ea"/>
          <a:cs typeface="+mn-cs"/>
        </a:defRPr>
      </a:lvl2pPr>
      <a:lvl3pPr marL="385827" indent="-128609" algn="l" defTabSz="342957" rtl="0" eaLnBrk="1" latinLnBrk="0" hangingPunct="1">
        <a:spcBef>
          <a:spcPts val="375"/>
        </a:spcBef>
        <a:buFont typeface="Arial"/>
        <a:buChar char="•"/>
        <a:defRPr sz="1375" kern="1200">
          <a:solidFill>
            <a:schemeClr val="tx1"/>
          </a:solidFill>
          <a:latin typeface="+mn-lt"/>
          <a:ea typeface="+mn-ea"/>
          <a:cs typeface="+mn-cs"/>
        </a:defRPr>
      </a:lvl3pPr>
      <a:lvl4pPr marL="514436" indent="-128609" algn="l" defTabSz="342957" rtl="0" eaLnBrk="1" latinLnBrk="0" hangingPunct="1">
        <a:spcBef>
          <a:spcPts val="375"/>
        </a:spcBef>
        <a:buSzPct val="100000"/>
        <a:buFont typeface="Arial"/>
        <a:buChar char="–"/>
        <a:defRPr sz="1375" kern="1200">
          <a:solidFill>
            <a:schemeClr val="tx1"/>
          </a:solidFill>
          <a:latin typeface="+mn-lt"/>
          <a:ea typeface="+mn-ea"/>
          <a:cs typeface="+mn-cs"/>
        </a:defRPr>
      </a:lvl4pPr>
      <a:lvl5pPr marL="644236" indent="-129800" algn="l" defTabSz="342957" rtl="0" eaLnBrk="1" latinLnBrk="0" hangingPunct="1">
        <a:spcBef>
          <a:spcPts val="375"/>
        </a:spcBef>
        <a:buFont typeface="Arial"/>
        <a:buChar char="•"/>
        <a:defRPr sz="1375" kern="1200">
          <a:solidFill>
            <a:schemeClr val="tx1"/>
          </a:solidFill>
          <a:latin typeface="+mn-lt"/>
          <a:ea typeface="+mn-ea"/>
          <a:cs typeface="+mn-cs"/>
        </a:defRPr>
      </a:lvl5pPr>
      <a:lvl6pPr marL="1886264" indent="-171479" algn="l" defTabSz="342957" rtl="0" eaLnBrk="1" latinLnBrk="0" hangingPunct="1">
        <a:spcBef>
          <a:spcPct val="20000"/>
        </a:spcBef>
        <a:buFont typeface="Arial"/>
        <a:buChar char="•"/>
        <a:defRPr sz="1500" kern="1200">
          <a:solidFill>
            <a:schemeClr val="tx1"/>
          </a:solidFill>
          <a:latin typeface="+mn-lt"/>
          <a:ea typeface="+mn-ea"/>
          <a:cs typeface="+mn-cs"/>
        </a:defRPr>
      </a:lvl6pPr>
      <a:lvl7pPr marL="2229221" indent="-171479" algn="l" defTabSz="342957" rtl="0" eaLnBrk="1" latinLnBrk="0" hangingPunct="1">
        <a:spcBef>
          <a:spcPct val="20000"/>
        </a:spcBef>
        <a:buFont typeface="Arial"/>
        <a:buChar char="•"/>
        <a:defRPr sz="1500" kern="1200">
          <a:solidFill>
            <a:schemeClr val="tx1"/>
          </a:solidFill>
          <a:latin typeface="+mn-lt"/>
          <a:ea typeface="+mn-ea"/>
          <a:cs typeface="+mn-cs"/>
        </a:defRPr>
      </a:lvl7pPr>
      <a:lvl8pPr marL="2572179" indent="-171479" algn="l" defTabSz="342957" rtl="0" eaLnBrk="1" latinLnBrk="0" hangingPunct="1">
        <a:spcBef>
          <a:spcPct val="20000"/>
        </a:spcBef>
        <a:buFont typeface="Arial"/>
        <a:buChar char="•"/>
        <a:defRPr sz="1500" kern="1200">
          <a:solidFill>
            <a:schemeClr val="tx1"/>
          </a:solidFill>
          <a:latin typeface="+mn-lt"/>
          <a:ea typeface="+mn-ea"/>
          <a:cs typeface="+mn-cs"/>
        </a:defRPr>
      </a:lvl8pPr>
      <a:lvl9pPr marL="2915136" indent="-171479" algn="l" defTabSz="342957"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57" rtl="0" eaLnBrk="1" latinLnBrk="0" hangingPunct="1">
        <a:defRPr sz="1375" kern="1200">
          <a:solidFill>
            <a:schemeClr val="tx1"/>
          </a:solidFill>
          <a:latin typeface="+mn-lt"/>
          <a:ea typeface="+mn-ea"/>
          <a:cs typeface="+mn-cs"/>
        </a:defRPr>
      </a:lvl1pPr>
      <a:lvl2pPr marL="342957" algn="l" defTabSz="342957" rtl="0" eaLnBrk="1" latinLnBrk="0" hangingPunct="1">
        <a:defRPr sz="1375" kern="1200">
          <a:solidFill>
            <a:schemeClr val="tx1"/>
          </a:solidFill>
          <a:latin typeface="+mn-lt"/>
          <a:ea typeface="+mn-ea"/>
          <a:cs typeface="+mn-cs"/>
        </a:defRPr>
      </a:lvl2pPr>
      <a:lvl3pPr marL="685914" algn="l" defTabSz="342957" rtl="0" eaLnBrk="1" latinLnBrk="0" hangingPunct="1">
        <a:defRPr sz="1375" kern="1200">
          <a:solidFill>
            <a:schemeClr val="tx1"/>
          </a:solidFill>
          <a:latin typeface="+mn-lt"/>
          <a:ea typeface="+mn-ea"/>
          <a:cs typeface="+mn-cs"/>
        </a:defRPr>
      </a:lvl3pPr>
      <a:lvl4pPr marL="1028871" algn="l" defTabSz="342957" rtl="0" eaLnBrk="1" latinLnBrk="0" hangingPunct="1">
        <a:defRPr sz="1375" kern="1200">
          <a:solidFill>
            <a:schemeClr val="tx1"/>
          </a:solidFill>
          <a:latin typeface="+mn-lt"/>
          <a:ea typeface="+mn-ea"/>
          <a:cs typeface="+mn-cs"/>
        </a:defRPr>
      </a:lvl4pPr>
      <a:lvl5pPr marL="1371829" algn="l" defTabSz="342957" rtl="0" eaLnBrk="1" latinLnBrk="0" hangingPunct="1">
        <a:defRPr sz="1375" kern="1200">
          <a:solidFill>
            <a:schemeClr val="tx1"/>
          </a:solidFill>
          <a:latin typeface="+mn-lt"/>
          <a:ea typeface="+mn-ea"/>
          <a:cs typeface="+mn-cs"/>
        </a:defRPr>
      </a:lvl5pPr>
      <a:lvl6pPr marL="1714786" algn="l" defTabSz="342957" rtl="0" eaLnBrk="1" latinLnBrk="0" hangingPunct="1">
        <a:defRPr sz="1375" kern="1200">
          <a:solidFill>
            <a:schemeClr val="tx1"/>
          </a:solidFill>
          <a:latin typeface="+mn-lt"/>
          <a:ea typeface="+mn-ea"/>
          <a:cs typeface="+mn-cs"/>
        </a:defRPr>
      </a:lvl6pPr>
      <a:lvl7pPr marL="2057743" algn="l" defTabSz="342957" rtl="0" eaLnBrk="1" latinLnBrk="0" hangingPunct="1">
        <a:defRPr sz="1375" kern="1200">
          <a:solidFill>
            <a:schemeClr val="tx1"/>
          </a:solidFill>
          <a:latin typeface="+mn-lt"/>
          <a:ea typeface="+mn-ea"/>
          <a:cs typeface="+mn-cs"/>
        </a:defRPr>
      </a:lvl7pPr>
      <a:lvl8pPr marL="2400700" algn="l" defTabSz="342957" rtl="0" eaLnBrk="1" latinLnBrk="0" hangingPunct="1">
        <a:defRPr sz="1375" kern="1200">
          <a:solidFill>
            <a:schemeClr val="tx1"/>
          </a:solidFill>
          <a:latin typeface="+mn-lt"/>
          <a:ea typeface="+mn-ea"/>
          <a:cs typeface="+mn-cs"/>
        </a:defRPr>
      </a:lvl8pPr>
      <a:lvl9pPr marL="2743658" algn="l" defTabSz="342957" rtl="0" eaLnBrk="1" latinLnBrk="0" hangingPunct="1">
        <a:defRPr sz="137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4" name="Picture 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83761" y="6291873"/>
            <a:ext cx="376480" cy="536591"/>
          </a:xfrm>
          <a:prstGeom prst="rect">
            <a:avLst/>
          </a:prstGeom>
        </p:spPr>
      </p:pic>
      <p:sp>
        <p:nvSpPr>
          <p:cNvPr id="11" name="TextBox 10"/>
          <p:cNvSpPr txBox="1"/>
          <p:nvPr/>
        </p:nvSpPr>
        <p:spPr>
          <a:xfrm>
            <a:off x="7924634" y="6619860"/>
            <a:ext cx="808206" cy="123111"/>
          </a:xfrm>
          <a:prstGeom prst="rect">
            <a:avLst/>
          </a:prstGeom>
          <a:noFill/>
        </p:spPr>
        <p:txBody>
          <a:bodyPr wrap="square" lIns="0" tIns="0" rIns="0" bIns="0" rtlCol="0">
            <a:noAutofit/>
          </a:bodyPr>
          <a:lstStyle/>
          <a:p>
            <a:pPr algn="r"/>
            <a:fld id="{9A822660-8374-4340-934D-8C9E1AF0D0EE}" type="slidenum">
              <a:rPr lang="en-US" sz="625" smtClean="0">
                <a:solidFill>
                  <a:prstClr val="black"/>
                </a:solidFill>
                <a:latin typeface="Arial"/>
              </a:rPr>
              <a:pPr algn="r"/>
              <a:t>‹#›</a:t>
            </a:fld>
            <a:endParaRPr lang="en-US" sz="625">
              <a:solidFill>
                <a:prstClr val="black"/>
              </a:solidFill>
              <a:latin typeface="Arial"/>
            </a:endParaRPr>
          </a:p>
        </p:txBody>
      </p:sp>
      <p:sp>
        <p:nvSpPr>
          <p:cNvPr id="2" name="Title Placeholder 1"/>
          <p:cNvSpPr>
            <a:spLocks noGrp="1"/>
          </p:cNvSpPr>
          <p:nvPr>
            <p:ph type="title"/>
          </p:nvPr>
        </p:nvSpPr>
        <p:spPr>
          <a:xfrm>
            <a:off x="411481" y="240270"/>
            <a:ext cx="8320628" cy="858108"/>
          </a:xfrm>
          <a:prstGeom prst="rect">
            <a:avLst/>
          </a:prstGeom>
        </p:spPr>
        <p:txBody>
          <a:bodyPr vert="horz" lIns="0" tIns="54873" rIns="0" bIns="54873" rtlCol="0" anchor="t">
            <a:noAutofit/>
          </a:bodyPr>
          <a:lstStyle/>
          <a:p>
            <a:r>
              <a:rPr lang="en-US"/>
              <a:t>Click to edit Master title style</a:t>
            </a:r>
          </a:p>
        </p:txBody>
      </p:sp>
      <p:sp>
        <p:nvSpPr>
          <p:cNvPr id="3" name="Text Placeholder 2"/>
          <p:cNvSpPr>
            <a:spLocks noGrp="1"/>
          </p:cNvSpPr>
          <p:nvPr>
            <p:ph type="body" idx="1"/>
          </p:nvPr>
        </p:nvSpPr>
        <p:spPr>
          <a:xfrm>
            <a:off x="411481" y="1332469"/>
            <a:ext cx="8320628" cy="49145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411481" y="6619859"/>
            <a:ext cx="588303" cy="96180"/>
          </a:xfrm>
          <a:prstGeom prst="rect">
            <a:avLst/>
          </a:prstGeom>
          <a:noFill/>
        </p:spPr>
        <p:txBody>
          <a:bodyPr wrap="none" lIns="0" tIns="0" rIns="0" bIns="0" rtlCol="0">
            <a:spAutoFit/>
          </a:bodyPr>
          <a:lstStyle/>
          <a:p>
            <a:r>
              <a:rPr lang="en-US" sz="625">
                <a:solidFill>
                  <a:prstClr val="black"/>
                </a:solidFill>
                <a:latin typeface="Arial"/>
              </a:rPr>
              <a:t>© 2019 Chevron</a:t>
            </a:r>
          </a:p>
        </p:txBody>
      </p:sp>
    </p:spTree>
    <p:extLst>
      <p:ext uri="{BB962C8B-B14F-4D97-AF65-F5344CB8AC3E}">
        <p14:creationId xmlns:p14="http://schemas.microsoft.com/office/powerpoint/2010/main" val="28541705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6" r:id="rId9"/>
    <p:sldLayoutId id="2147483707" r:id="rId10"/>
    <p:sldLayoutId id="2147483708" r:id="rId11"/>
  </p:sldLayoutIdLst>
  <p:hf sldNum="0" hdr="0" ftr="0" dt="0"/>
  <p:txStyles>
    <p:titleStyle>
      <a:lvl1pPr algn="ctr" defTabSz="342944" rtl="0" eaLnBrk="1" latinLnBrk="0" hangingPunct="1">
        <a:spcBef>
          <a:spcPct val="0"/>
        </a:spcBef>
        <a:buNone/>
        <a:defRPr sz="2125" b="1" kern="1200">
          <a:solidFill>
            <a:schemeClr val="bg2"/>
          </a:solidFill>
          <a:latin typeface="+mj-lt"/>
          <a:ea typeface="+mj-ea"/>
          <a:cs typeface="+mj-cs"/>
        </a:defRPr>
      </a:lvl1pPr>
    </p:titleStyle>
    <p:bodyStyle>
      <a:lvl1pPr marL="128603" indent="-128603" algn="l" defTabSz="342944" rtl="0" eaLnBrk="1" latinLnBrk="0" hangingPunct="1">
        <a:spcBef>
          <a:spcPts val="375"/>
        </a:spcBef>
        <a:buFont typeface="Arial"/>
        <a:buChar char="•"/>
        <a:defRPr sz="1375" kern="1200">
          <a:solidFill>
            <a:schemeClr val="tx1"/>
          </a:solidFill>
          <a:latin typeface="+mn-lt"/>
          <a:ea typeface="+mn-ea"/>
          <a:cs typeface="+mn-cs"/>
        </a:defRPr>
      </a:lvl1pPr>
      <a:lvl2pPr marL="257208" indent="-128603" algn="l" defTabSz="342944" rtl="0" eaLnBrk="1" latinLnBrk="0" hangingPunct="1">
        <a:spcBef>
          <a:spcPts val="375"/>
        </a:spcBef>
        <a:buFont typeface="Arial"/>
        <a:buChar char="–"/>
        <a:defRPr sz="1375" kern="1200">
          <a:solidFill>
            <a:schemeClr val="tx1"/>
          </a:solidFill>
          <a:latin typeface="+mn-lt"/>
          <a:ea typeface="+mn-ea"/>
          <a:cs typeface="+mn-cs"/>
        </a:defRPr>
      </a:lvl2pPr>
      <a:lvl3pPr marL="385811" indent="-128603" algn="l" defTabSz="342944" rtl="0" eaLnBrk="1" latinLnBrk="0" hangingPunct="1">
        <a:spcBef>
          <a:spcPts val="375"/>
        </a:spcBef>
        <a:buFont typeface="Arial"/>
        <a:buChar char="•"/>
        <a:defRPr sz="1375" kern="1200">
          <a:solidFill>
            <a:schemeClr val="tx1"/>
          </a:solidFill>
          <a:latin typeface="+mn-lt"/>
          <a:ea typeface="+mn-ea"/>
          <a:cs typeface="+mn-cs"/>
        </a:defRPr>
      </a:lvl3pPr>
      <a:lvl4pPr marL="514415" indent="-128603" algn="l" defTabSz="342944" rtl="0" eaLnBrk="1" latinLnBrk="0" hangingPunct="1">
        <a:spcBef>
          <a:spcPts val="375"/>
        </a:spcBef>
        <a:buSzPct val="100000"/>
        <a:buFont typeface="Arial"/>
        <a:buChar char="–"/>
        <a:defRPr sz="1375" kern="1200">
          <a:solidFill>
            <a:schemeClr val="tx1"/>
          </a:solidFill>
          <a:latin typeface="+mn-lt"/>
          <a:ea typeface="+mn-ea"/>
          <a:cs typeface="+mn-cs"/>
        </a:defRPr>
      </a:lvl4pPr>
      <a:lvl5pPr marL="644210" indent="-129795" algn="l" defTabSz="342944" rtl="0" eaLnBrk="1" latinLnBrk="0" hangingPunct="1">
        <a:spcBef>
          <a:spcPts val="375"/>
        </a:spcBef>
        <a:buFont typeface="Arial"/>
        <a:buChar char="•"/>
        <a:defRPr sz="1375" kern="1200">
          <a:solidFill>
            <a:schemeClr val="tx1"/>
          </a:solidFill>
          <a:latin typeface="+mn-lt"/>
          <a:ea typeface="+mn-ea"/>
          <a:cs typeface="+mn-cs"/>
        </a:defRPr>
      </a:lvl5pPr>
      <a:lvl6pPr marL="1886189" indent="-171472" algn="l" defTabSz="342944" rtl="0" eaLnBrk="1" latinLnBrk="0" hangingPunct="1">
        <a:spcBef>
          <a:spcPct val="20000"/>
        </a:spcBef>
        <a:buFont typeface="Arial"/>
        <a:buChar char="•"/>
        <a:defRPr sz="1500" kern="1200">
          <a:solidFill>
            <a:schemeClr val="tx1"/>
          </a:solidFill>
          <a:latin typeface="+mn-lt"/>
          <a:ea typeface="+mn-ea"/>
          <a:cs typeface="+mn-cs"/>
        </a:defRPr>
      </a:lvl6pPr>
      <a:lvl7pPr marL="2229132" indent="-171472" algn="l" defTabSz="342944" rtl="0" eaLnBrk="1" latinLnBrk="0" hangingPunct="1">
        <a:spcBef>
          <a:spcPct val="20000"/>
        </a:spcBef>
        <a:buFont typeface="Arial"/>
        <a:buChar char="•"/>
        <a:defRPr sz="1500" kern="1200">
          <a:solidFill>
            <a:schemeClr val="tx1"/>
          </a:solidFill>
          <a:latin typeface="+mn-lt"/>
          <a:ea typeface="+mn-ea"/>
          <a:cs typeface="+mn-cs"/>
        </a:defRPr>
      </a:lvl7pPr>
      <a:lvl8pPr marL="2572076" indent="-171472" algn="l" defTabSz="342944" rtl="0" eaLnBrk="1" latinLnBrk="0" hangingPunct="1">
        <a:spcBef>
          <a:spcPct val="20000"/>
        </a:spcBef>
        <a:buFont typeface="Arial"/>
        <a:buChar char="•"/>
        <a:defRPr sz="1500" kern="1200">
          <a:solidFill>
            <a:schemeClr val="tx1"/>
          </a:solidFill>
          <a:latin typeface="+mn-lt"/>
          <a:ea typeface="+mn-ea"/>
          <a:cs typeface="+mn-cs"/>
        </a:defRPr>
      </a:lvl8pPr>
      <a:lvl9pPr marL="2915019" indent="-171472" algn="l" defTabSz="34294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44" rtl="0" eaLnBrk="1" latinLnBrk="0" hangingPunct="1">
        <a:defRPr sz="1375" kern="1200">
          <a:solidFill>
            <a:schemeClr val="tx1"/>
          </a:solidFill>
          <a:latin typeface="+mn-lt"/>
          <a:ea typeface="+mn-ea"/>
          <a:cs typeface="+mn-cs"/>
        </a:defRPr>
      </a:lvl1pPr>
      <a:lvl2pPr marL="342944" algn="l" defTabSz="342944" rtl="0" eaLnBrk="1" latinLnBrk="0" hangingPunct="1">
        <a:defRPr sz="1375" kern="1200">
          <a:solidFill>
            <a:schemeClr val="tx1"/>
          </a:solidFill>
          <a:latin typeface="+mn-lt"/>
          <a:ea typeface="+mn-ea"/>
          <a:cs typeface="+mn-cs"/>
        </a:defRPr>
      </a:lvl2pPr>
      <a:lvl3pPr marL="685887" algn="l" defTabSz="342944" rtl="0" eaLnBrk="1" latinLnBrk="0" hangingPunct="1">
        <a:defRPr sz="1375" kern="1200">
          <a:solidFill>
            <a:schemeClr val="tx1"/>
          </a:solidFill>
          <a:latin typeface="+mn-lt"/>
          <a:ea typeface="+mn-ea"/>
          <a:cs typeface="+mn-cs"/>
        </a:defRPr>
      </a:lvl3pPr>
      <a:lvl4pPr marL="1028830" algn="l" defTabSz="342944" rtl="0" eaLnBrk="1" latinLnBrk="0" hangingPunct="1">
        <a:defRPr sz="1375" kern="1200">
          <a:solidFill>
            <a:schemeClr val="tx1"/>
          </a:solidFill>
          <a:latin typeface="+mn-lt"/>
          <a:ea typeface="+mn-ea"/>
          <a:cs typeface="+mn-cs"/>
        </a:defRPr>
      </a:lvl4pPr>
      <a:lvl5pPr marL="1371774" algn="l" defTabSz="342944" rtl="0" eaLnBrk="1" latinLnBrk="0" hangingPunct="1">
        <a:defRPr sz="1375" kern="1200">
          <a:solidFill>
            <a:schemeClr val="tx1"/>
          </a:solidFill>
          <a:latin typeface="+mn-lt"/>
          <a:ea typeface="+mn-ea"/>
          <a:cs typeface="+mn-cs"/>
        </a:defRPr>
      </a:lvl5pPr>
      <a:lvl6pPr marL="1714717" algn="l" defTabSz="342944" rtl="0" eaLnBrk="1" latinLnBrk="0" hangingPunct="1">
        <a:defRPr sz="1375" kern="1200">
          <a:solidFill>
            <a:schemeClr val="tx1"/>
          </a:solidFill>
          <a:latin typeface="+mn-lt"/>
          <a:ea typeface="+mn-ea"/>
          <a:cs typeface="+mn-cs"/>
        </a:defRPr>
      </a:lvl6pPr>
      <a:lvl7pPr marL="2057661" algn="l" defTabSz="342944" rtl="0" eaLnBrk="1" latinLnBrk="0" hangingPunct="1">
        <a:defRPr sz="1375" kern="1200">
          <a:solidFill>
            <a:schemeClr val="tx1"/>
          </a:solidFill>
          <a:latin typeface="+mn-lt"/>
          <a:ea typeface="+mn-ea"/>
          <a:cs typeface="+mn-cs"/>
        </a:defRPr>
      </a:lvl7pPr>
      <a:lvl8pPr marL="2400604" algn="l" defTabSz="342944" rtl="0" eaLnBrk="1" latinLnBrk="0" hangingPunct="1">
        <a:defRPr sz="1375" kern="1200">
          <a:solidFill>
            <a:schemeClr val="tx1"/>
          </a:solidFill>
          <a:latin typeface="+mn-lt"/>
          <a:ea typeface="+mn-ea"/>
          <a:cs typeface="+mn-cs"/>
        </a:defRPr>
      </a:lvl8pPr>
      <a:lvl9pPr marL="2743548" algn="l" defTabSz="342944" rtl="0" eaLnBrk="1" latinLnBrk="0" hangingPunct="1">
        <a:defRPr sz="13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7924632" y="6619859"/>
            <a:ext cx="808206" cy="123111"/>
          </a:xfrm>
          <a:prstGeom prst="rect">
            <a:avLst/>
          </a:prstGeom>
          <a:noFill/>
        </p:spPr>
        <p:txBody>
          <a:bodyPr wrap="square" lIns="0" tIns="0" rIns="0" bIns="0" rtlCol="0">
            <a:noAutofit/>
          </a:bodyPr>
          <a:lstStyle/>
          <a:p>
            <a:pPr algn="r" defTabSz="342900"/>
            <a:fld id="{9A822660-8374-4340-934D-8C9E1AF0D0EE}" type="slidenum">
              <a:rPr lang="en-US" sz="600">
                <a:solidFill>
                  <a:prstClr val="black"/>
                </a:solidFill>
              </a:rPr>
              <a:pPr algn="r" defTabSz="342900"/>
              <a:t>‹#›</a:t>
            </a:fld>
            <a:endParaRPr lang="en-US" sz="600">
              <a:solidFill>
                <a:prstClr val="black"/>
              </a:solidFill>
            </a:endParaRPr>
          </a:p>
        </p:txBody>
      </p:sp>
      <p:sp>
        <p:nvSpPr>
          <p:cNvPr id="2" name="Title Placeholder 1"/>
          <p:cNvSpPr>
            <a:spLocks noGrp="1"/>
          </p:cNvSpPr>
          <p:nvPr>
            <p:ph type="title"/>
          </p:nvPr>
        </p:nvSpPr>
        <p:spPr>
          <a:xfrm>
            <a:off x="411481" y="240270"/>
            <a:ext cx="8320628" cy="858108"/>
          </a:xfrm>
          <a:prstGeom prst="rect">
            <a:avLst/>
          </a:prstGeom>
        </p:spPr>
        <p:txBody>
          <a:bodyPr vert="horz" lIns="0" tIns="45720" rIns="0" bIns="45720" rtlCol="0" anchor="t">
            <a:noAutofit/>
          </a:bodyPr>
          <a:lstStyle/>
          <a:p>
            <a:r>
              <a:rPr lang="en-US"/>
              <a:t>Click to edit Master title style</a:t>
            </a:r>
          </a:p>
        </p:txBody>
      </p:sp>
      <p:sp>
        <p:nvSpPr>
          <p:cNvPr id="3" name="Text Placeholder 2"/>
          <p:cNvSpPr>
            <a:spLocks noGrp="1"/>
          </p:cNvSpPr>
          <p:nvPr>
            <p:ph type="body" idx="1"/>
          </p:nvPr>
        </p:nvSpPr>
        <p:spPr>
          <a:xfrm>
            <a:off x="411481" y="1332469"/>
            <a:ext cx="8320628" cy="491455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411480" y="6619859"/>
            <a:ext cx="950581" cy="92333"/>
          </a:xfrm>
          <a:prstGeom prst="rect">
            <a:avLst/>
          </a:prstGeom>
          <a:noFill/>
        </p:spPr>
        <p:txBody>
          <a:bodyPr wrap="none" lIns="0" tIns="0" rIns="0" bIns="0" rtlCol="0">
            <a:spAutoFit/>
          </a:bodyPr>
          <a:lstStyle/>
          <a:p>
            <a:pPr defTabSz="342900"/>
            <a:r>
              <a:rPr lang="en-US" sz="600">
                <a:solidFill>
                  <a:prstClr val="black"/>
                </a:solidFill>
              </a:rPr>
              <a:t>© 2019 Chevron U.S.A. Inc.</a:t>
            </a:r>
          </a:p>
        </p:txBody>
      </p:sp>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21079" y="6291873"/>
            <a:ext cx="501843" cy="536591"/>
          </a:xfrm>
          <a:prstGeom prst="rect">
            <a:avLst/>
          </a:prstGeom>
        </p:spPr>
      </p:pic>
    </p:spTree>
    <p:extLst>
      <p:ext uri="{BB962C8B-B14F-4D97-AF65-F5344CB8AC3E}">
        <p14:creationId xmlns:p14="http://schemas.microsoft.com/office/powerpoint/2010/main" val="416539868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p:txStyles>
    <p:titleStyle>
      <a:lvl1pPr algn="ctr" defTabSz="342900" rtl="0" eaLnBrk="1" latinLnBrk="0" hangingPunct="1">
        <a:spcBef>
          <a:spcPct val="0"/>
        </a:spcBef>
        <a:buNone/>
        <a:defRPr sz="2100" b="1" kern="1200">
          <a:solidFill>
            <a:schemeClr val="bg2"/>
          </a:solidFill>
          <a:latin typeface="+mj-lt"/>
          <a:ea typeface="+mj-ea"/>
          <a:cs typeface="+mj-cs"/>
        </a:defRPr>
      </a:lvl1pPr>
    </p:titleStyle>
    <p:bodyStyle>
      <a:lvl1pPr marL="128588" indent="-128588" algn="l" defTabSz="342900" rtl="0" eaLnBrk="1" latinLnBrk="0" hangingPunct="1">
        <a:spcBef>
          <a:spcPts val="375"/>
        </a:spcBef>
        <a:buFont typeface="Arial"/>
        <a:buChar char="•"/>
        <a:defRPr sz="1350" kern="1200">
          <a:solidFill>
            <a:schemeClr val="tx1"/>
          </a:solidFill>
          <a:latin typeface="+mn-lt"/>
          <a:ea typeface="+mn-ea"/>
          <a:cs typeface="+mn-cs"/>
        </a:defRPr>
      </a:lvl1pPr>
      <a:lvl2pPr marL="257175" indent="-128588" algn="l" defTabSz="342900" rtl="0" eaLnBrk="1" latinLnBrk="0" hangingPunct="1">
        <a:spcBef>
          <a:spcPts val="375"/>
        </a:spcBef>
        <a:buFont typeface="Arial"/>
        <a:buChar char="–"/>
        <a:defRPr sz="1350" kern="1200">
          <a:solidFill>
            <a:schemeClr val="tx1"/>
          </a:solidFill>
          <a:latin typeface="+mn-lt"/>
          <a:ea typeface="+mn-ea"/>
          <a:cs typeface="+mn-cs"/>
        </a:defRPr>
      </a:lvl2pPr>
      <a:lvl3pPr marL="385763" indent="-128588" algn="l" defTabSz="342900" rtl="0" eaLnBrk="1" latinLnBrk="0" hangingPunct="1">
        <a:spcBef>
          <a:spcPts val="375"/>
        </a:spcBef>
        <a:buFont typeface="Arial"/>
        <a:buChar char="•"/>
        <a:defRPr sz="1350" kern="1200">
          <a:solidFill>
            <a:schemeClr val="tx1"/>
          </a:solidFill>
          <a:latin typeface="+mn-lt"/>
          <a:ea typeface="+mn-ea"/>
          <a:cs typeface="+mn-cs"/>
        </a:defRPr>
      </a:lvl3pPr>
      <a:lvl4pPr marL="514350" indent="-128588" algn="l" defTabSz="342900" rtl="0" eaLnBrk="1" latinLnBrk="0" hangingPunct="1">
        <a:spcBef>
          <a:spcPts val="375"/>
        </a:spcBef>
        <a:buSzPct val="100000"/>
        <a:buFont typeface="Arial"/>
        <a:buChar char="–"/>
        <a:defRPr sz="1350" kern="1200">
          <a:solidFill>
            <a:schemeClr val="tx1"/>
          </a:solidFill>
          <a:latin typeface="+mn-lt"/>
          <a:ea typeface="+mn-ea"/>
          <a:cs typeface="+mn-cs"/>
        </a:defRPr>
      </a:lvl4pPr>
      <a:lvl5pPr marL="644129" indent="-129779" algn="l" defTabSz="342900" rtl="0" eaLnBrk="1" latinLnBrk="0" hangingPunct="1">
        <a:spcBef>
          <a:spcPts val="375"/>
        </a:spcBef>
        <a:buFont typeface="Arial"/>
        <a:buChar char="•"/>
        <a:defRPr sz="135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7924633" y="6619859"/>
            <a:ext cx="808206" cy="123111"/>
          </a:xfrm>
          <a:prstGeom prst="rect">
            <a:avLst/>
          </a:prstGeom>
          <a:noFill/>
        </p:spPr>
        <p:txBody>
          <a:bodyPr wrap="square" lIns="0" tIns="0" rIns="0" bIns="0" rtlCol="0">
            <a:noAutofit/>
          </a:bodyPr>
          <a:lstStyle/>
          <a:p>
            <a:pPr algn="r"/>
            <a:fld id="{9A822660-8374-4340-934D-8C9E1AF0D0EE}" type="slidenum">
              <a:rPr lang="en-US" sz="625" smtClean="0"/>
              <a:pPr algn="r"/>
              <a:t>‹#›</a:t>
            </a:fld>
            <a:endParaRPr lang="en-US" sz="625"/>
          </a:p>
        </p:txBody>
      </p:sp>
      <p:sp>
        <p:nvSpPr>
          <p:cNvPr id="2" name="Title Placeholder 1"/>
          <p:cNvSpPr>
            <a:spLocks noGrp="1"/>
          </p:cNvSpPr>
          <p:nvPr>
            <p:ph type="title"/>
          </p:nvPr>
        </p:nvSpPr>
        <p:spPr>
          <a:xfrm>
            <a:off x="411480" y="240270"/>
            <a:ext cx="8320628" cy="858108"/>
          </a:xfrm>
          <a:prstGeom prst="rect">
            <a:avLst/>
          </a:prstGeom>
        </p:spPr>
        <p:txBody>
          <a:bodyPr vert="horz" lIns="0" tIns="54873" rIns="0" bIns="54873" rtlCol="0" anchor="t">
            <a:noAutofit/>
          </a:bodyPr>
          <a:lstStyle/>
          <a:p>
            <a:r>
              <a:rPr lang="en-US"/>
              <a:t>Click to edit Master title style</a:t>
            </a:r>
          </a:p>
        </p:txBody>
      </p:sp>
      <p:sp>
        <p:nvSpPr>
          <p:cNvPr id="3" name="Text Placeholder 2"/>
          <p:cNvSpPr>
            <a:spLocks noGrp="1"/>
          </p:cNvSpPr>
          <p:nvPr>
            <p:ph type="body" idx="1"/>
          </p:nvPr>
        </p:nvSpPr>
        <p:spPr>
          <a:xfrm>
            <a:off x="411480" y="1329532"/>
            <a:ext cx="8320628" cy="49174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411481" y="6619858"/>
            <a:ext cx="588303" cy="96180"/>
          </a:xfrm>
          <a:prstGeom prst="rect">
            <a:avLst/>
          </a:prstGeom>
          <a:noFill/>
        </p:spPr>
        <p:txBody>
          <a:bodyPr wrap="none" lIns="0" tIns="0" rIns="0" bIns="0" rtlCol="0">
            <a:spAutoFit/>
          </a:bodyPr>
          <a:lstStyle/>
          <a:p>
            <a:r>
              <a:rPr lang="en-US" sz="625"/>
              <a:t>© 2019 Chevron</a:t>
            </a:r>
          </a:p>
        </p:txBody>
      </p:sp>
      <p:pic>
        <p:nvPicPr>
          <p:cNvPr id="7" name="Picture 2" descr="P:\My Documents\_in progress\_Resources\2016_NEW brand\Logos\Chevron hallmark suite\Hallmark\Hallmark\Hallmark For Onscreen Use\Hallmark_vert_rg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3761" y="6293467"/>
            <a:ext cx="374106"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71697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Lst>
  <p:hf sldNum="0" hdr="0" ftr="0" dt="0"/>
  <p:txStyles>
    <p:titleStyle>
      <a:lvl1pPr algn="ctr" defTabSz="342957" rtl="0" eaLnBrk="1" latinLnBrk="0" hangingPunct="1">
        <a:spcBef>
          <a:spcPct val="0"/>
        </a:spcBef>
        <a:buNone/>
        <a:defRPr sz="2125" b="1" kern="1200">
          <a:solidFill>
            <a:schemeClr val="bg2"/>
          </a:solidFill>
          <a:latin typeface="+mj-lt"/>
          <a:ea typeface="+mj-ea"/>
          <a:cs typeface="+mj-cs"/>
        </a:defRPr>
      </a:lvl1pPr>
    </p:titleStyle>
    <p:bodyStyle>
      <a:lvl1pPr marL="128609" indent="-128609" algn="l" defTabSz="342957" rtl="0" eaLnBrk="1" latinLnBrk="0" hangingPunct="1">
        <a:spcBef>
          <a:spcPts val="375"/>
        </a:spcBef>
        <a:buFont typeface="Arial"/>
        <a:buChar char="•"/>
        <a:defRPr sz="1375" kern="1200">
          <a:solidFill>
            <a:schemeClr val="tx1"/>
          </a:solidFill>
          <a:latin typeface="+mn-lt"/>
          <a:ea typeface="+mn-ea"/>
          <a:cs typeface="+mn-cs"/>
        </a:defRPr>
      </a:lvl1pPr>
      <a:lvl2pPr marL="257218" indent="-128609" algn="l" defTabSz="342957" rtl="0" eaLnBrk="1" latinLnBrk="0" hangingPunct="1">
        <a:spcBef>
          <a:spcPts val="375"/>
        </a:spcBef>
        <a:buFont typeface="Arial"/>
        <a:buChar char="–"/>
        <a:defRPr sz="1375" kern="1200">
          <a:solidFill>
            <a:schemeClr val="tx1"/>
          </a:solidFill>
          <a:latin typeface="+mn-lt"/>
          <a:ea typeface="+mn-ea"/>
          <a:cs typeface="+mn-cs"/>
        </a:defRPr>
      </a:lvl2pPr>
      <a:lvl3pPr marL="385827" indent="-128609" algn="l" defTabSz="342957" rtl="0" eaLnBrk="1" latinLnBrk="0" hangingPunct="1">
        <a:spcBef>
          <a:spcPts val="375"/>
        </a:spcBef>
        <a:buFont typeface="Arial"/>
        <a:buChar char="•"/>
        <a:defRPr sz="1375" kern="1200">
          <a:solidFill>
            <a:schemeClr val="tx1"/>
          </a:solidFill>
          <a:latin typeface="+mn-lt"/>
          <a:ea typeface="+mn-ea"/>
          <a:cs typeface="+mn-cs"/>
        </a:defRPr>
      </a:lvl3pPr>
      <a:lvl4pPr marL="514436" indent="-128609" algn="l" defTabSz="342957" rtl="0" eaLnBrk="1" latinLnBrk="0" hangingPunct="1">
        <a:spcBef>
          <a:spcPts val="375"/>
        </a:spcBef>
        <a:buSzPct val="100000"/>
        <a:buFont typeface="Arial"/>
        <a:buChar char="–"/>
        <a:defRPr sz="1375" kern="1200">
          <a:solidFill>
            <a:schemeClr val="tx1"/>
          </a:solidFill>
          <a:latin typeface="+mn-lt"/>
          <a:ea typeface="+mn-ea"/>
          <a:cs typeface="+mn-cs"/>
        </a:defRPr>
      </a:lvl4pPr>
      <a:lvl5pPr marL="644236" indent="-129800" algn="l" defTabSz="342957" rtl="0" eaLnBrk="1" latinLnBrk="0" hangingPunct="1">
        <a:spcBef>
          <a:spcPts val="375"/>
        </a:spcBef>
        <a:buFont typeface="Arial"/>
        <a:buChar char="•"/>
        <a:defRPr sz="1375" kern="1200">
          <a:solidFill>
            <a:schemeClr val="tx1"/>
          </a:solidFill>
          <a:latin typeface="+mn-lt"/>
          <a:ea typeface="+mn-ea"/>
          <a:cs typeface="+mn-cs"/>
        </a:defRPr>
      </a:lvl5pPr>
      <a:lvl6pPr marL="1886264" indent="-171479" algn="l" defTabSz="342957" rtl="0" eaLnBrk="1" latinLnBrk="0" hangingPunct="1">
        <a:spcBef>
          <a:spcPct val="20000"/>
        </a:spcBef>
        <a:buFont typeface="Arial"/>
        <a:buChar char="•"/>
        <a:defRPr sz="1500" kern="1200">
          <a:solidFill>
            <a:schemeClr val="tx1"/>
          </a:solidFill>
          <a:latin typeface="+mn-lt"/>
          <a:ea typeface="+mn-ea"/>
          <a:cs typeface="+mn-cs"/>
        </a:defRPr>
      </a:lvl6pPr>
      <a:lvl7pPr marL="2229221" indent="-171479" algn="l" defTabSz="342957" rtl="0" eaLnBrk="1" latinLnBrk="0" hangingPunct="1">
        <a:spcBef>
          <a:spcPct val="20000"/>
        </a:spcBef>
        <a:buFont typeface="Arial"/>
        <a:buChar char="•"/>
        <a:defRPr sz="1500" kern="1200">
          <a:solidFill>
            <a:schemeClr val="tx1"/>
          </a:solidFill>
          <a:latin typeface="+mn-lt"/>
          <a:ea typeface="+mn-ea"/>
          <a:cs typeface="+mn-cs"/>
        </a:defRPr>
      </a:lvl7pPr>
      <a:lvl8pPr marL="2572179" indent="-171479" algn="l" defTabSz="342957" rtl="0" eaLnBrk="1" latinLnBrk="0" hangingPunct="1">
        <a:spcBef>
          <a:spcPct val="20000"/>
        </a:spcBef>
        <a:buFont typeface="Arial"/>
        <a:buChar char="•"/>
        <a:defRPr sz="1500" kern="1200">
          <a:solidFill>
            <a:schemeClr val="tx1"/>
          </a:solidFill>
          <a:latin typeface="+mn-lt"/>
          <a:ea typeface="+mn-ea"/>
          <a:cs typeface="+mn-cs"/>
        </a:defRPr>
      </a:lvl8pPr>
      <a:lvl9pPr marL="2915136" indent="-171479" algn="l" defTabSz="342957"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57" rtl="0" eaLnBrk="1" latinLnBrk="0" hangingPunct="1">
        <a:defRPr sz="1375" kern="1200">
          <a:solidFill>
            <a:schemeClr val="tx1"/>
          </a:solidFill>
          <a:latin typeface="+mn-lt"/>
          <a:ea typeface="+mn-ea"/>
          <a:cs typeface="+mn-cs"/>
        </a:defRPr>
      </a:lvl1pPr>
      <a:lvl2pPr marL="342957" algn="l" defTabSz="342957" rtl="0" eaLnBrk="1" latinLnBrk="0" hangingPunct="1">
        <a:defRPr sz="1375" kern="1200">
          <a:solidFill>
            <a:schemeClr val="tx1"/>
          </a:solidFill>
          <a:latin typeface="+mn-lt"/>
          <a:ea typeface="+mn-ea"/>
          <a:cs typeface="+mn-cs"/>
        </a:defRPr>
      </a:lvl2pPr>
      <a:lvl3pPr marL="685914" algn="l" defTabSz="342957" rtl="0" eaLnBrk="1" latinLnBrk="0" hangingPunct="1">
        <a:defRPr sz="1375" kern="1200">
          <a:solidFill>
            <a:schemeClr val="tx1"/>
          </a:solidFill>
          <a:latin typeface="+mn-lt"/>
          <a:ea typeface="+mn-ea"/>
          <a:cs typeface="+mn-cs"/>
        </a:defRPr>
      </a:lvl3pPr>
      <a:lvl4pPr marL="1028871" algn="l" defTabSz="342957" rtl="0" eaLnBrk="1" latinLnBrk="0" hangingPunct="1">
        <a:defRPr sz="1375" kern="1200">
          <a:solidFill>
            <a:schemeClr val="tx1"/>
          </a:solidFill>
          <a:latin typeface="+mn-lt"/>
          <a:ea typeface="+mn-ea"/>
          <a:cs typeface="+mn-cs"/>
        </a:defRPr>
      </a:lvl4pPr>
      <a:lvl5pPr marL="1371829" algn="l" defTabSz="342957" rtl="0" eaLnBrk="1" latinLnBrk="0" hangingPunct="1">
        <a:defRPr sz="1375" kern="1200">
          <a:solidFill>
            <a:schemeClr val="tx1"/>
          </a:solidFill>
          <a:latin typeface="+mn-lt"/>
          <a:ea typeface="+mn-ea"/>
          <a:cs typeface="+mn-cs"/>
        </a:defRPr>
      </a:lvl5pPr>
      <a:lvl6pPr marL="1714786" algn="l" defTabSz="342957" rtl="0" eaLnBrk="1" latinLnBrk="0" hangingPunct="1">
        <a:defRPr sz="1375" kern="1200">
          <a:solidFill>
            <a:schemeClr val="tx1"/>
          </a:solidFill>
          <a:latin typeface="+mn-lt"/>
          <a:ea typeface="+mn-ea"/>
          <a:cs typeface="+mn-cs"/>
        </a:defRPr>
      </a:lvl6pPr>
      <a:lvl7pPr marL="2057743" algn="l" defTabSz="342957" rtl="0" eaLnBrk="1" latinLnBrk="0" hangingPunct="1">
        <a:defRPr sz="1375" kern="1200">
          <a:solidFill>
            <a:schemeClr val="tx1"/>
          </a:solidFill>
          <a:latin typeface="+mn-lt"/>
          <a:ea typeface="+mn-ea"/>
          <a:cs typeface="+mn-cs"/>
        </a:defRPr>
      </a:lvl7pPr>
      <a:lvl8pPr marL="2400700" algn="l" defTabSz="342957" rtl="0" eaLnBrk="1" latinLnBrk="0" hangingPunct="1">
        <a:defRPr sz="1375" kern="1200">
          <a:solidFill>
            <a:schemeClr val="tx1"/>
          </a:solidFill>
          <a:latin typeface="+mn-lt"/>
          <a:ea typeface="+mn-ea"/>
          <a:cs typeface="+mn-cs"/>
        </a:defRPr>
      </a:lvl8pPr>
      <a:lvl9pPr marL="2743658" algn="l" defTabSz="342957" rtl="0" eaLnBrk="1" latinLnBrk="0" hangingPunct="1">
        <a:defRPr sz="137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953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388451" y="6638927"/>
            <a:ext cx="526949" cy="219075"/>
          </a:xfrm>
          <a:prstGeom prst="rect">
            <a:avLst/>
          </a:prstGeom>
        </p:spPr>
        <p:txBody>
          <a:bodyPr lIns="0" tIns="0" rIns="0" bIns="0" anchor="t" anchorCtr="0"/>
          <a:lstStyle>
            <a:lvl1pPr algn="r">
              <a:defRPr sz="675">
                <a:solidFill>
                  <a:srgbClr val="333333"/>
                </a:solidFill>
                <a:latin typeface="Arial"/>
                <a:cs typeface="Arial"/>
              </a:defRPr>
            </a:lvl1pPr>
          </a:lstStyle>
          <a:p>
            <a:fld id="{B4DB0E65-EF00-7F4C-860A-46B7C286D3E3}" type="slidenum">
              <a:rPr lang="en-US" smtClean="0"/>
              <a:pPr/>
              <a:t>‹#›</a:t>
            </a:fld>
            <a:endParaRPr lang="en-US" dirty="0"/>
          </a:p>
        </p:txBody>
      </p:sp>
      <p:sp>
        <p:nvSpPr>
          <p:cNvPr id="10" name="Date Placeholder 3"/>
          <p:cNvSpPr txBox="1">
            <a:spLocks/>
          </p:cNvSpPr>
          <p:nvPr/>
        </p:nvSpPr>
        <p:spPr>
          <a:xfrm>
            <a:off x="241300" y="6638927"/>
            <a:ext cx="1511300" cy="219075"/>
          </a:xfrm>
          <a:prstGeom prst="rect">
            <a:avLst/>
          </a:prstGeom>
        </p:spPr>
        <p:txBody>
          <a:bodyPr lIns="0" tIns="0" bIns="0" anchor="t" anchorCtr="0"/>
          <a:lstStyle>
            <a:lvl1pPr marL="0" marR="0" indent="0" algn="l" defTabSz="457200" rtl="0" eaLnBrk="1" fontAlgn="auto" latinLnBrk="0" hangingPunct="1">
              <a:lnSpc>
                <a:spcPct val="100000"/>
              </a:lnSpc>
              <a:spcBef>
                <a:spcPts val="0"/>
              </a:spcBef>
              <a:spcAft>
                <a:spcPts val="0"/>
              </a:spcAft>
              <a:buClrTx/>
              <a:buSzTx/>
              <a:buFontTx/>
              <a:buNone/>
              <a:tabLst/>
              <a:defRPr sz="900">
                <a:solidFill>
                  <a:srgbClr val="333333"/>
                </a:solidFill>
                <a:latin typeface="Arial"/>
                <a:cs typeface="Arial"/>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333333"/>
                </a:solidFill>
                <a:effectLst/>
                <a:uLnTx/>
                <a:uFillTx/>
                <a:latin typeface="Arial"/>
                <a:ea typeface="Arial Unicode MS" pitchFamily="-111" charset="0"/>
                <a:cs typeface="Arial"/>
              </a:rPr>
              <a:t>© 2012 Chevron </a:t>
            </a:r>
          </a:p>
        </p:txBody>
      </p:sp>
    </p:spTree>
    <p:extLst>
      <p:ext uri="{BB962C8B-B14F-4D97-AF65-F5344CB8AC3E}">
        <p14:creationId xmlns:p14="http://schemas.microsoft.com/office/powerpoint/2010/main" val="356637533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Lst>
  <p:transition>
    <p:fade/>
  </p:transition>
  <p:hf hdr="0"/>
  <p:txStyles>
    <p:titleStyle>
      <a:lvl1pPr algn="l" defTabSz="342900" rtl="0" eaLnBrk="1" latinLnBrk="0" hangingPunct="1">
        <a:spcBef>
          <a:spcPct val="0"/>
        </a:spcBef>
        <a:buNone/>
        <a:defRPr sz="1800" kern="1200">
          <a:solidFill>
            <a:schemeClr val="tx1"/>
          </a:solidFill>
          <a:latin typeface="Arial"/>
          <a:ea typeface="+mj-ea"/>
          <a:cs typeface="Arial"/>
        </a:defRPr>
      </a:lvl1pPr>
    </p:titleStyle>
    <p:bodyStyle>
      <a:lvl1pPr marL="257175" indent="-257175" algn="l" defTabSz="342900" rtl="0" eaLnBrk="1" latinLnBrk="0" hangingPunct="1">
        <a:spcBef>
          <a:spcPts val="396"/>
        </a:spcBef>
        <a:spcAft>
          <a:spcPts val="396"/>
        </a:spcAft>
        <a:buClr>
          <a:srgbClr val="333333"/>
        </a:buClr>
        <a:buFont typeface="Wingdings" charset="2"/>
        <a:buChar char="§"/>
        <a:defRPr sz="1500" kern="1200">
          <a:solidFill>
            <a:schemeClr val="tx1"/>
          </a:solidFill>
          <a:latin typeface="Arial"/>
          <a:ea typeface="+mn-ea"/>
          <a:cs typeface="Arial"/>
        </a:defRPr>
      </a:lvl1pPr>
      <a:lvl2pPr marL="557213" indent="-214313" algn="l" defTabSz="342900" rtl="0" eaLnBrk="1" latinLnBrk="0" hangingPunct="1">
        <a:spcBef>
          <a:spcPts val="396"/>
        </a:spcBef>
        <a:spcAft>
          <a:spcPts val="396"/>
        </a:spcAft>
        <a:buClr>
          <a:srgbClr val="333333"/>
        </a:buClr>
        <a:buFont typeface="Arial"/>
        <a:buChar char="–"/>
        <a:defRPr sz="1350" kern="1200">
          <a:solidFill>
            <a:schemeClr val="tx1"/>
          </a:solidFill>
          <a:latin typeface="Arial"/>
          <a:ea typeface="+mn-ea"/>
          <a:cs typeface="Arial"/>
        </a:defRPr>
      </a:lvl2pPr>
      <a:lvl3pPr marL="857250" indent="-171450" algn="l" defTabSz="342900" rtl="0" eaLnBrk="1" latinLnBrk="0" hangingPunct="1">
        <a:spcBef>
          <a:spcPts val="396"/>
        </a:spcBef>
        <a:spcAft>
          <a:spcPts val="396"/>
        </a:spcAft>
        <a:buClr>
          <a:srgbClr val="333333"/>
        </a:buClr>
        <a:buFont typeface="Arial"/>
        <a:buChar char="•"/>
        <a:defRPr sz="1350" kern="1200">
          <a:solidFill>
            <a:schemeClr val="tx1"/>
          </a:solidFill>
          <a:latin typeface="Arial"/>
          <a:ea typeface="+mn-ea"/>
          <a:cs typeface="Arial"/>
        </a:defRPr>
      </a:lvl3pPr>
      <a:lvl4pPr marL="1200150" indent="-171450" algn="l" defTabSz="342900" rtl="0" eaLnBrk="1" latinLnBrk="0" hangingPunct="1">
        <a:spcBef>
          <a:spcPts val="396"/>
        </a:spcBef>
        <a:spcAft>
          <a:spcPts val="396"/>
        </a:spcAft>
        <a:buClr>
          <a:srgbClr val="333333"/>
        </a:buClr>
        <a:buSzPct val="65000"/>
        <a:buFont typeface="Wingdings 3" charset="2"/>
        <a:buChar char=""/>
        <a:defRPr sz="1350" kern="1200">
          <a:solidFill>
            <a:schemeClr val="tx1"/>
          </a:solidFill>
          <a:latin typeface="Arial"/>
          <a:ea typeface="+mn-ea"/>
          <a:cs typeface="Arial"/>
        </a:defRPr>
      </a:lvl4pPr>
      <a:lvl5pPr marL="1543050" indent="-171450" algn="l" defTabSz="342900" rtl="0" eaLnBrk="1" latinLnBrk="0" hangingPunct="1">
        <a:spcBef>
          <a:spcPts val="396"/>
        </a:spcBef>
        <a:spcAft>
          <a:spcPts val="396"/>
        </a:spcAft>
        <a:buClr>
          <a:srgbClr val="333333"/>
        </a:buClr>
        <a:buSzPct val="65000"/>
        <a:buFont typeface="Courier New"/>
        <a:buChar char="o"/>
        <a:defRPr sz="1350" kern="1200">
          <a:solidFill>
            <a:schemeClr val="tx1"/>
          </a:solidFill>
          <a:latin typeface="Arial"/>
          <a:ea typeface="+mn-ea"/>
          <a:cs typeface="Arial"/>
        </a:defRPr>
      </a:lvl5pPr>
      <a:lvl6pPr marL="1885950" indent="-171450" algn="l" defTabSz="342900" rtl="0" eaLnBrk="1" latinLnBrk="0" hangingPunct="1">
        <a:spcBef>
          <a:spcPct val="20000"/>
        </a:spcBef>
        <a:buClr>
          <a:srgbClr val="333333"/>
        </a:buClr>
        <a:buSzPct val="50000"/>
        <a:buFont typeface="Wingdings" charset="2"/>
        <a:buChar char="u"/>
        <a:defRPr sz="1350" kern="1200">
          <a:solidFill>
            <a:schemeClr val="tx1"/>
          </a:solidFill>
          <a:latin typeface="Arial"/>
          <a:ea typeface="+mn-ea"/>
          <a:cs typeface="Arial"/>
        </a:defRPr>
      </a:lvl6pPr>
      <a:lvl7pPr marL="2228850" indent="-171450" algn="l" defTabSz="342900" rtl="0" eaLnBrk="1" latinLnBrk="0" hangingPunct="1">
        <a:spcBef>
          <a:spcPct val="20000"/>
        </a:spcBef>
        <a:buClr>
          <a:srgbClr val="333333"/>
        </a:buClr>
        <a:buSzPct val="70000"/>
        <a:buFont typeface="Wingdings" charset="2"/>
        <a:buChar char=""/>
        <a:defRPr sz="1350" kern="1200">
          <a:solidFill>
            <a:schemeClr val="tx1"/>
          </a:solidFill>
          <a:latin typeface="Arial"/>
          <a:ea typeface="+mn-ea"/>
          <a:cs typeface="Arial"/>
        </a:defRPr>
      </a:lvl7pPr>
      <a:lvl8pPr marL="2571750" indent="-171450" algn="l" defTabSz="342900" rtl="0" eaLnBrk="1" latinLnBrk="0" hangingPunct="1">
        <a:spcBef>
          <a:spcPct val="20000"/>
        </a:spcBef>
        <a:buClr>
          <a:srgbClr val="333333"/>
        </a:buClr>
        <a:buSzPct val="50000"/>
        <a:buFont typeface="Wingdings" charset="2"/>
        <a:buChar char=""/>
        <a:defRPr sz="1350" kern="1200">
          <a:solidFill>
            <a:schemeClr val="tx1"/>
          </a:solidFill>
          <a:latin typeface="Arial"/>
          <a:ea typeface="+mn-ea"/>
          <a:cs typeface="Arial"/>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hyperlink" Target="https://www.google.com/url?sa=i&amp;rct=j&amp;q=&amp;esrc=s&amp;source=images&amp;cd=&amp;cad=rja&amp;uact=8&amp;ved=0ahUKEwixnt7xl7TRAhUisFQKHWdDAyIQjRwIBw&amp;url=https://www.researchgate.net/publication/262605313_Distributed_Acoustic_Sensing_for_Reservoir_Monitoring_with_Vertical_Seismic_Profiling&amp;bvm=bv.142059868,d.cGw&amp;psig=AFQjCNFnh2adiNIrrPexu3cc6ujjTW-mQg&amp;ust=1484021067475029" TargetMode="External"/><Relationship Id="rId9" Type="http://schemas.openxmlformats.org/officeDocument/2006/relationships/image" Target="../media/image63.jpe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0.emf"/><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93.png"/><Relationship Id="rId10" Type="http://schemas.openxmlformats.org/officeDocument/2006/relationships/image" Target="../media/image74.png"/><Relationship Id="rId4" Type="http://schemas.openxmlformats.org/officeDocument/2006/relationships/image" Target="../media/image92.png"/><Relationship Id="rId9"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JincongHe@chevron.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microsoft.com/office/2007/relationships/hdphoto" Target="../media/hdphoto3.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hyperlink" Target="https://www.google.com/imgres?imgurl=https%3A%2F%2Fwww.ocean.slb.com%2F~%2Fmedia%2Fplugins%2Fptll-b1%2Fimages%2Fptll-b1_image1_lg_url.jpg&amp;imgrefurl=https%3A%2F%2Fwww.ocean.slb.com%2Fen%2Fplug-ins%2Fplugindetails%3FProductId%3DPTLL-B1&amp;docid=GrkNwlKe0jeW0M&amp;tbnid=IUu0WnEas9pW0M%3A&amp;vet=10ahUKEwjt5LuCg9HkAhVC-6wKHbvwAOAQMwhUKAAwAA..i&amp;w=853&amp;h=567&amp;bih=485&amp;biw=1024&amp;q=slb%20petrel&amp;ved=0ahUKEwjt5LuCg9HkAhVC-6wKHbvwAOAQMwhUKAAwAA&amp;iact=mrc&amp;uact=8" TargetMode="Externa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png"/><Relationship Id="rId5" Type="http://schemas.openxmlformats.org/officeDocument/2006/relationships/hyperlink" Target="https://www.google.com/imgres?imgurl=https%3A%2F%2Fwww.ocean.slb.com%2F~%2Fmedia%2Fimages%2Focean_images%2Fdeveloper%2Ficons-petrel.png%3Fh%3D189%26la%3Den%26w%3D189&amp;imgrefurl=https%3A%2F%2Fwww.ocean.slb.com%2Fen%2Fdeveloper&amp;docid=BhC8ZGJ7DEzVQM&amp;tbnid=ZElc3GNc0ISKTM%3A&amp;vet=10ahUKEwjt5LuCg9HkAhVC-6wKHbvwAOAQMwhXKAMwAw..i&amp;w=189&amp;h=189&amp;bih=485&amp;biw=1024&amp;q=slb%20petrel&amp;ved=0ahUKEwjt5LuCg9HkAhVC-6wKHbvwAOAQMwhXKAMwAw&amp;iact=mrc&amp;uact=8" TargetMode="External"/><Relationship Id="rId10" Type="http://schemas.openxmlformats.org/officeDocument/2006/relationships/image" Target="../media/image28.png"/><Relationship Id="rId4" Type="http://schemas.openxmlformats.org/officeDocument/2006/relationships/image" Target="../media/image23.jpe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85765" y="1040319"/>
            <a:ext cx="5459435" cy="1093281"/>
          </a:xfrm>
        </p:spPr>
        <p:txBody>
          <a:bodyPr>
            <a:normAutofit fontScale="90000"/>
          </a:bodyPr>
          <a:lstStyle/>
          <a:p>
            <a:pPr algn="ctr" eaLnBrk="1" hangingPunct="1"/>
            <a:br>
              <a:rPr lang="en-US" dirty="0"/>
            </a:br>
            <a:r>
              <a:rPr lang="en-US" dirty="0"/>
              <a:t>AI Applications for MCBU and CTC Projects</a:t>
            </a:r>
          </a:p>
        </p:txBody>
      </p:sp>
      <p:sp>
        <p:nvSpPr>
          <p:cNvPr id="3075" name="Rectangle 3"/>
          <p:cNvSpPr>
            <a:spLocks noGrp="1" noChangeArrowheads="1"/>
          </p:cNvSpPr>
          <p:nvPr>
            <p:ph type="subTitle" idx="1"/>
          </p:nvPr>
        </p:nvSpPr>
        <p:spPr>
          <a:xfrm>
            <a:off x="990600" y="3733800"/>
            <a:ext cx="7086600" cy="2711450"/>
          </a:xfrm>
        </p:spPr>
        <p:txBody>
          <a:bodyPr/>
          <a:lstStyle/>
          <a:p>
            <a:pPr marL="0" indent="0" eaLnBrk="1" hangingPunct="1"/>
            <a:r>
              <a:rPr lang="en-US" sz="1600" dirty="0"/>
              <a:t>Chaoshun Hu</a:t>
            </a:r>
          </a:p>
          <a:p>
            <a:pPr marL="0" indent="0" eaLnBrk="1" hangingPunct="1"/>
            <a:endParaRPr lang="en-US" sz="1600" dirty="0"/>
          </a:p>
          <a:p>
            <a:pPr marL="0" indent="0" eaLnBrk="1" hangingPunct="1"/>
            <a:r>
              <a:rPr lang="en-US" sz="1600" dirty="0"/>
              <a:t>Chevron Energy Technology Company</a:t>
            </a:r>
          </a:p>
          <a:p>
            <a:pPr marL="0" indent="0" eaLnBrk="1" hangingPunct="1"/>
            <a:r>
              <a:rPr lang="en-US" sz="1600" dirty="0"/>
              <a:t>Technical Computing</a:t>
            </a:r>
          </a:p>
          <a:p>
            <a:pPr marL="0" indent="0" eaLnBrk="1" hangingPunct="1"/>
            <a:r>
              <a:rPr lang="en-US" sz="1600" dirty="0"/>
              <a:t>Subsurface Workflows Unit</a:t>
            </a:r>
          </a:p>
          <a:p>
            <a:pPr marL="0" indent="0" eaLnBrk="1" hangingPunct="1"/>
            <a:endParaRPr lang="en-US" sz="1600" dirty="0"/>
          </a:p>
          <a:p>
            <a:pPr marL="0" indent="0" eaLnBrk="1" hangingPunct="1"/>
            <a:r>
              <a:rPr lang="en-US" sz="1600" dirty="0"/>
              <a:t>Houston, Texas USA</a:t>
            </a:r>
          </a:p>
          <a:p>
            <a:pPr marL="0" indent="0" eaLnBrk="1" hangingPunct="1"/>
            <a:endParaRPr lang="en-US" dirty="0"/>
          </a:p>
          <a:p>
            <a:pPr marL="0" indent="0" eaLnBrk="1" hangingPunct="1"/>
            <a:endParaRPr lang="en-US" dirty="0"/>
          </a:p>
          <a:p>
            <a:pPr marL="0" indent="0" eaLnBrk="1" hangingPunct="1"/>
            <a:endParaRPr lang="en-US" dirty="0"/>
          </a:p>
        </p:txBody>
      </p:sp>
      <p:pic>
        <p:nvPicPr>
          <p:cNvPr id="4" name="Picture 3" descr="A person wearing glasses and smiling at the camera&#10;&#10;Description automatically generated">
            <a:extLst>
              <a:ext uri="{FF2B5EF4-FFF2-40B4-BE49-F238E27FC236}">
                <a16:creationId xmlns:a16="http://schemas.microsoft.com/office/drawing/2014/main" id="{7260BD35-3228-446E-A4CE-425505DC24F0}"/>
              </a:ext>
            </a:extLst>
          </p:cNvPr>
          <p:cNvPicPr>
            <a:picLocks noChangeAspect="1"/>
          </p:cNvPicPr>
          <p:nvPr/>
        </p:nvPicPr>
        <p:blipFill>
          <a:blip r:embed="rId3"/>
          <a:stretch>
            <a:fillRect/>
          </a:stretch>
        </p:blipFill>
        <p:spPr>
          <a:xfrm>
            <a:off x="6508319" y="3124200"/>
            <a:ext cx="1585120" cy="28194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2835-215B-42EE-8741-8017048CB955}"/>
              </a:ext>
            </a:extLst>
          </p:cNvPr>
          <p:cNvSpPr>
            <a:spLocks noGrp="1"/>
          </p:cNvSpPr>
          <p:nvPr>
            <p:ph type="title"/>
          </p:nvPr>
        </p:nvSpPr>
        <p:spPr/>
        <p:txBody>
          <a:bodyPr/>
          <a:lstStyle/>
          <a:p>
            <a:r>
              <a:rPr lang="en-US" dirty="0"/>
              <a:t>Recent Blind testing for new </a:t>
            </a:r>
            <a:r>
              <a:rPr lang="en-US" altLang="zh-CN" dirty="0"/>
              <a:t>scenarios</a:t>
            </a:r>
            <a:endParaRPr lang="en-US" dirty="0"/>
          </a:p>
        </p:txBody>
      </p:sp>
      <p:sp>
        <p:nvSpPr>
          <p:cNvPr id="4" name="Slide Number Placeholder 3">
            <a:extLst>
              <a:ext uri="{FF2B5EF4-FFF2-40B4-BE49-F238E27FC236}">
                <a16:creationId xmlns:a16="http://schemas.microsoft.com/office/drawing/2014/main" id="{D1421943-E748-44CA-8546-4E6D483D52E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sp>
        <p:nvSpPr>
          <p:cNvPr id="5" name="TextBox 4">
            <a:extLst>
              <a:ext uri="{FF2B5EF4-FFF2-40B4-BE49-F238E27FC236}">
                <a16:creationId xmlns:a16="http://schemas.microsoft.com/office/drawing/2014/main" id="{D00137A8-5026-453F-B7CB-FF059A1F171C}"/>
              </a:ext>
            </a:extLst>
          </p:cNvPr>
          <p:cNvSpPr txBox="1"/>
          <p:nvPr/>
        </p:nvSpPr>
        <p:spPr>
          <a:xfrm>
            <a:off x="557483" y="2314526"/>
            <a:ext cx="1666923"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Arial"/>
                <a:ea typeface="+mn-ea"/>
                <a:cs typeface="+mn-cs"/>
              </a:rPr>
              <a:t>Delaware Ranch</a:t>
            </a:r>
          </a:p>
        </p:txBody>
      </p:sp>
      <p:pic>
        <p:nvPicPr>
          <p:cNvPr id="6" name="Picture 5">
            <a:extLst>
              <a:ext uri="{FF2B5EF4-FFF2-40B4-BE49-F238E27FC236}">
                <a16:creationId xmlns:a16="http://schemas.microsoft.com/office/drawing/2014/main" id="{1BA19701-1FA1-43DF-BD07-AC4BACB383DF}"/>
              </a:ext>
            </a:extLst>
          </p:cNvPr>
          <p:cNvPicPr>
            <a:picLocks noChangeAspect="1"/>
          </p:cNvPicPr>
          <p:nvPr/>
        </p:nvPicPr>
        <p:blipFill>
          <a:blip r:embed="rId3"/>
          <a:stretch>
            <a:fillRect/>
          </a:stretch>
        </p:blipFill>
        <p:spPr>
          <a:xfrm>
            <a:off x="2261668" y="1561288"/>
            <a:ext cx="6102879" cy="2014309"/>
          </a:xfrm>
          <a:prstGeom prst="rect">
            <a:avLst/>
          </a:prstGeom>
        </p:spPr>
      </p:pic>
      <p:pic>
        <p:nvPicPr>
          <p:cNvPr id="7" name="Picture 6">
            <a:extLst>
              <a:ext uri="{FF2B5EF4-FFF2-40B4-BE49-F238E27FC236}">
                <a16:creationId xmlns:a16="http://schemas.microsoft.com/office/drawing/2014/main" id="{11EA8D75-C892-4F45-9FB5-F25E1745E23D}"/>
              </a:ext>
            </a:extLst>
          </p:cNvPr>
          <p:cNvPicPr>
            <a:picLocks noChangeAspect="1"/>
          </p:cNvPicPr>
          <p:nvPr/>
        </p:nvPicPr>
        <p:blipFill>
          <a:blip r:embed="rId4"/>
          <a:stretch>
            <a:fillRect/>
          </a:stretch>
        </p:blipFill>
        <p:spPr>
          <a:xfrm>
            <a:off x="2261668" y="3662458"/>
            <a:ext cx="6152414" cy="2084370"/>
          </a:xfrm>
          <a:prstGeom prst="rect">
            <a:avLst/>
          </a:prstGeom>
        </p:spPr>
      </p:pic>
      <p:sp>
        <p:nvSpPr>
          <p:cNvPr id="8" name="TextBox 7">
            <a:extLst>
              <a:ext uri="{FF2B5EF4-FFF2-40B4-BE49-F238E27FC236}">
                <a16:creationId xmlns:a16="http://schemas.microsoft.com/office/drawing/2014/main" id="{1D870423-4E44-4D30-8C01-C958C1070A44}"/>
              </a:ext>
            </a:extLst>
          </p:cNvPr>
          <p:cNvSpPr txBox="1"/>
          <p:nvPr/>
        </p:nvSpPr>
        <p:spPr>
          <a:xfrm>
            <a:off x="557483" y="4272058"/>
            <a:ext cx="149991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Arial"/>
                <a:ea typeface="+mn-ea"/>
                <a:cs typeface="+mn-cs"/>
              </a:rPr>
              <a:t>Reeves</a:t>
            </a:r>
          </a:p>
        </p:txBody>
      </p:sp>
      <p:sp>
        <p:nvSpPr>
          <p:cNvPr id="9" name="TextBox 8">
            <a:extLst>
              <a:ext uri="{FF2B5EF4-FFF2-40B4-BE49-F238E27FC236}">
                <a16:creationId xmlns:a16="http://schemas.microsoft.com/office/drawing/2014/main" id="{4CD8DEE8-3691-47D5-86E2-D0D3FB8CF14D}"/>
              </a:ext>
            </a:extLst>
          </p:cNvPr>
          <p:cNvSpPr txBox="1"/>
          <p:nvPr/>
        </p:nvSpPr>
        <p:spPr>
          <a:xfrm>
            <a:off x="744547" y="5943600"/>
            <a:ext cx="76200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FFFF00"/>
                </a:solidFill>
                <a:effectLst/>
                <a:uLnTx/>
                <a:uFillTx/>
                <a:latin typeface="Arial"/>
                <a:ea typeface="+mn-ea"/>
                <a:cs typeface="Arial"/>
              </a:rPr>
              <a:t>CVX proprietary new </a:t>
            </a:r>
            <a:r>
              <a:rPr kumimoji="0" lang="en-US" sz="1600" b="1" i="0" u="sng" strike="noStrike" kern="1200" cap="none" spc="0" normalizeH="0" baseline="0" noProof="0" dirty="0" err="1">
                <a:ln>
                  <a:noFill/>
                </a:ln>
                <a:solidFill>
                  <a:srgbClr val="FFFF00"/>
                </a:solidFill>
                <a:effectLst/>
                <a:uLnTx/>
                <a:uFillTx/>
                <a:latin typeface="Arial"/>
                <a:ea typeface="+mn-ea"/>
                <a:cs typeface="Arial"/>
              </a:rPr>
              <a:t>Unet</a:t>
            </a:r>
            <a:r>
              <a:rPr kumimoji="0" lang="en-US" sz="1600" b="1" i="0" u="sng" strike="noStrike" kern="1200" cap="none" spc="0" normalizeH="0" baseline="0" noProof="0" dirty="0">
                <a:ln>
                  <a:noFill/>
                </a:ln>
                <a:solidFill>
                  <a:srgbClr val="FFFF00"/>
                </a:solidFill>
                <a:effectLst/>
                <a:uLnTx/>
                <a:uFillTx/>
                <a:latin typeface="Arial"/>
                <a:ea typeface="+mn-ea"/>
                <a:cs typeface="Arial"/>
              </a:rPr>
              <a:t> model ensures ALF to be powerful &amp; generalizable to new fields in MCBU</a:t>
            </a:r>
          </a:p>
        </p:txBody>
      </p:sp>
    </p:spTree>
    <p:extLst>
      <p:ext uri="{BB962C8B-B14F-4D97-AF65-F5344CB8AC3E}">
        <p14:creationId xmlns:p14="http://schemas.microsoft.com/office/powerpoint/2010/main" val="8201271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43F8-A5B1-4E76-BC0E-0188B81B5FBC}"/>
              </a:ext>
            </a:extLst>
          </p:cNvPr>
          <p:cNvSpPr>
            <a:spLocks noGrp="1"/>
          </p:cNvSpPr>
          <p:nvPr>
            <p:ph type="title"/>
          </p:nvPr>
        </p:nvSpPr>
        <p:spPr/>
        <p:txBody>
          <a:bodyPr/>
          <a:lstStyle/>
          <a:p>
            <a:r>
              <a:rPr lang="en-US" dirty="0"/>
              <a:t>What I learn</a:t>
            </a:r>
          </a:p>
        </p:txBody>
      </p:sp>
      <p:sp>
        <p:nvSpPr>
          <p:cNvPr id="3" name="Content Placeholder 2">
            <a:extLst>
              <a:ext uri="{FF2B5EF4-FFF2-40B4-BE49-F238E27FC236}">
                <a16:creationId xmlns:a16="http://schemas.microsoft.com/office/drawing/2014/main" id="{979A5A67-32F8-4C3E-BB2E-60082D13CCD4}"/>
              </a:ext>
            </a:extLst>
          </p:cNvPr>
          <p:cNvSpPr>
            <a:spLocks noGrp="1"/>
          </p:cNvSpPr>
          <p:nvPr>
            <p:ph idx="1"/>
          </p:nvPr>
        </p:nvSpPr>
        <p:spPr/>
        <p:txBody>
          <a:bodyPr/>
          <a:lstStyle/>
          <a:p>
            <a:r>
              <a:rPr lang="en-US" dirty="0"/>
              <a:t>Understanding 10 classic deep learning neural network architecture is a requirement if we want to design </a:t>
            </a:r>
            <a:r>
              <a:rPr lang="en-US" dirty="0">
                <a:solidFill>
                  <a:srgbClr val="FFFF00"/>
                </a:solidFill>
              </a:rPr>
              <a:t>generalizable</a:t>
            </a:r>
            <a:r>
              <a:rPr lang="en-US" dirty="0"/>
              <a:t> neural network for Deep learning type application.</a:t>
            </a:r>
          </a:p>
          <a:p>
            <a:pPr lvl="1"/>
            <a:r>
              <a:rPr lang="en-US" dirty="0" err="1"/>
              <a:t>AlexNet</a:t>
            </a:r>
            <a:endParaRPr lang="en-US" dirty="0"/>
          </a:p>
          <a:p>
            <a:pPr lvl="1"/>
            <a:r>
              <a:rPr lang="en-US" dirty="0"/>
              <a:t>VGG16</a:t>
            </a:r>
          </a:p>
          <a:p>
            <a:pPr lvl="1"/>
            <a:r>
              <a:rPr lang="en-US" dirty="0"/>
              <a:t>ResNet50</a:t>
            </a:r>
          </a:p>
          <a:p>
            <a:pPr lvl="1"/>
            <a:r>
              <a:rPr lang="en-US" dirty="0" err="1"/>
              <a:t>GoogleNet</a:t>
            </a:r>
            <a:r>
              <a:rPr lang="en-US" dirty="0"/>
              <a:t> (Inception)</a:t>
            </a:r>
          </a:p>
          <a:p>
            <a:pPr lvl="1"/>
            <a:r>
              <a:rPr lang="en-US" dirty="0" err="1"/>
              <a:t>Xception</a:t>
            </a:r>
            <a:endParaRPr lang="en-US" dirty="0"/>
          </a:p>
          <a:p>
            <a:r>
              <a:rPr lang="en-US" dirty="0"/>
              <a:t>Hyperparameter tuning is very important to overcome </a:t>
            </a:r>
            <a:r>
              <a:rPr lang="en-US" dirty="0">
                <a:solidFill>
                  <a:srgbClr val="FFFF00"/>
                </a:solidFill>
              </a:rPr>
              <a:t>overfitting</a:t>
            </a:r>
          </a:p>
        </p:txBody>
      </p:sp>
      <p:sp>
        <p:nvSpPr>
          <p:cNvPr id="4" name="Slide Number Placeholder 3">
            <a:extLst>
              <a:ext uri="{FF2B5EF4-FFF2-40B4-BE49-F238E27FC236}">
                <a16:creationId xmlns:a16="http://schemas.microsoft.com/office/drawing/2014/main" id="{74D2F02E-EC83-4BB2-8898-5AEA24CFDEB9}"/>
              </a:ext>
            </a:extLst>
          </p:cNvPr>
          <p:cNvSpPr>
            <a:spLocks noGrp="1"/>
          </p:cNvSpPr>
          <p:nvPr>
            <p:ph type="sldNum" sz="quarter" idx="12"/>
          </p:nvPr>
        </p:nvSpPr>
        <p:spPr/>
        <p:txBody>
          <a:bodyPr/>
          <a:lstStyle/>
          <a:p>
            <a:fld id="{B4DB0E65-EF00-7F4C-860A-46B7C286D3E3}" type="slidenum">
              <a:rPr lang="en-US" smtClean="0"/>
              <a:pPr/>
              <a:t>11</a:t>
            </a:fld>
            <a:endParaRPr lang="en-US" dirty="0"/>
          </a:p>
        </p:txBody>
      </p:sp>
    </p:spTree>
    <p:extLst>
      <p:ext uri="{BB962C8B-B14F-4D97-AF65-F5344CB8AC3E}">
        <p14:creationId xmlns:p14="http://schemas.microsoft.com/office/powerpoint/2010/main" val="1059510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23DC4E-50DE-466F-8EE7-5534A3080A21}"/>
              </a:ext>
            </a:extLst>
          </p:cNvPr>
          <p:cNvSpPr>
            <a:spLocks noGrp="1"/>
          </p:cNvSpPr>
          <p:nvPr>
            <p:ph type="title"/>
          </p:nvPr>
        </p:nvSpPr>
        <p:spPr>
          <a:xfrm>
            <a:off x="792769" y="3124200"/>
            <a:ext cx="7620000" cy="1295400"/>
          </a:xfrm>
        </p:spPr>
        <p:txBody>
          <a:bodyPr>
            <a:normAutofit fontScale="90000"/>
          </a:bodyPr>
          <a:lstStyle/>
          <a:p>
            <a:pPr algn="ctr"/>
            <a:r>
              <a:rPr lang="en-US" dirty="0">
                <a:solidFill>
                  <a:srgbClr val="FFFF00"/>
                </a:solidFill>
              </a:rPr>
              <a:t>What I do in Chevron?</a:t>
            </a:r>
            <a:br>
              <a:rPr lang="en-US" dirty="0">
                <a:solidFill>
                  <a:srgbClr val="FFFF00"/>
                </a:solidFill>
              </a:rPr>
            </a:br>
            <a:br>
              <a:rPr lang="en-US" dirty="0">
                <a:solidFill>
                  <a:srgbClr val="FFFF00"/>
                </a:solidFill>
              </a:rPr>
            </a:br>
            <a:r>
              <a:rPr lang="en-US" u="sng" dirty="0">
                <a:solidFill>
                  <a:srgbClr val="FFFF00"/>
                </a:solidFill>
              </a:rPr>
              <a:t>Proposed </a:t>
            </a:r>
            <a:r>
              <a:rPr lang="en-US" u="sng" dirty="0">
                <a:solidFill>
                  <a:srgbClr val="F08400"/>
                </a:solidFill>
              </a:rPr>
              <a:t>innovative idea to use Deep Learning Clustering </a:t>
            </a:r>
            <a:r>
              <a:rPr lang="en-US" u="sng" dirty="0">
                <a:solidFill>
                  <a:srgbClr val="FFFF00"/>
                </a:solidFill>
              </a:rPr>
              <a:t>for DAS </a:t>
            </a:r>
            <a:r>
              <a:rPr lang="en-US" u="sng" dirty="0" err="1">
                <a:solidFill>
                  <a:srgbClr val="FFFF00"/>
                </a:solidFill>
              </a:rPr>
              <a:t>Microseismic</a:t>
            </a:r>
            <a:r>
              <a:rPr lang="en-US" u="sng" dirty="0">
                <a:solidFill>
                  <a:srgbClr val="FFFF00"/>
                </a:solidFill>
              </a:rPr>
              <a:t> and completed </a:t>
            </a:r>
            <a:r>
              <a:rPr lang="en-US" u="sng" dirty="0" err="1">
                <a:solidFill>
                  <a:srgbClr val="FFFF00"/>
                </a:solidFill>
              </a:rPr>
              <a:t>PoC</a:t>
            </a:r>
            <a:r>
              <a:rPr lang="en-US" u="sng" dirty="0">
                <a:solidFill>
                  <a:srgbClr val="FFFF00"/>
                </a:solidFill>
              </a:rPr>
              <a:t> development successfully</a:t>
            </a:r>
            <a:br>
              <a:rPr lang="en-US" dirty="0">
                <a:solidFill>
                  <a:srgbClr val="FFFF00"/>
                </a:solidFill>
              </a:rPr>
            </a:br>
            <a:br>
              <a:rPr lang="en-US" dirty="0">
                <a:solidFill>
                  <a:srgbClr val="FFFF00"/>
                </a:solidFill>
              </a:rPr>
            </a:br>
            <a:endParaRPr lang="en-US" dirty="0"/>
          </a:p>
        </p:txBody>
      </p:sp>
      <p:sp>
        <p:nvSpPr>
          <p:cNvPr id="4" name="Slide Number Placeholder 3">
            <a:extLst>
              <a:ext uri="{FF2B5EF4-FFF2-40B4-BE49-F238E27FC236}">
                <a16:creationId xmlns:a16="http://schemas.microsoft.com/office/drawing/2014/main" id="{73E61E19-4960-4C41-8BFF-701B169BA55A}"/>
              </a:ext>
            </a:extLst>
          </p:cNvPr>
          <p:cNvSpPr>
            <a:spLocks noGrp="1"/>
          </p:cNvSpPr>
          <p:nvPr>
            <p:ph type="sldNum" sz="quarter" idx="12"/>
          </p:nvPr>
        </p:nvSpPr>
        <p:spPr/>
        <p:txBody>
          <a:bodyPr/>
          <a:lstStyle/>
          <a:p>
            <a:fld id="{B4DB0E65-EF00-7F4C-860A-46B7C286D3E3}" type="slidenum">
              <a:rPr lang="en-US" smtClean="0"/>
              <a:pPr/>
              <a:t>12</a:t>
            </a:fld>
            <a:endParaRPr lang="en-US" dirty="0"/>
          </a:p>
        </p:txBody>
      </p:sp>
    </p:spTree>
    <p:extLst>
      <p:ext uri="{BB962C8B-B14F-4D97-AF65-F5344CB8AC3E}">
        <p14:creationId xmlns:p14="http://schemas.microsoft.com/office/powerpoint/2010/main" val="8018938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Deep Learning clustering for DAS </a:t>
            </a:r>
            <a:r>
              <a:rPr lang="en-US" dirty="0" err="1"/>
              <a:t>Microseismic</a:t>
            </a:r>
            <a:endParaRPr lang="en-US" sz="2000" dirty="0"/>
          </a:p>
        </p:txBody>
      </p:sp>
      <p:grpSp>
        <p:nvGrpSpPr>
          <p:cNvPr id="65" name="Group 64">
            <a:extLst>
              <a:ext uri="{FF2B5EF4-FFF2-40B4-BE49-F238E27FC236}">
                <a16:creationId xmlns:a16="http://schemas.microsoft.com/office/drawing/2014/main" id="{8B190917-68E0-4EE5-9D2A-66CFDC93B7D1}"/>
              </a:ext>
            </a:extLst>
          </p:cNvPr>
          <p:cNvGrpSpPr/>
          <p:nvPr/>
        </p:nvGrpSpPr>
        <p:grpSpPr>
          <a:xfrm>
            <a:off x="449236" y="2097687"/>
            <a:ext cx="4480560" cy="3503242"/>
            <a:chOff x="3124200" y="1271534"/>
            <a:chExt cx="5921162" cy="4900665"/>
          </a:xfrm>
        </p:grpSpPr>
        <p:pic>
          <p:nvPicPr>
            <p:cNvPr id="66" name="Picture 65" descr="Image result for microseismic">
              <a:extLst>
                <a:ext uri="{FF2B5EF4-FFF2-40B4-BE49-F238E27FC236}">
                  <a16:creationId xmlns:a16="http://schemas.microsoft.com/office/drawing/2014/main" id="{011EA001-EBC3-4731-A1EF-58DB297B73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4840" y="2956560"/>
              <a:ext cx="3146403" cy="303369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3-D das vsp">
              <a:hlinkClick r:id="rId4"/>
              <a:extLst>
                <a:ext uri="{FF2B5EF4-FFF2-40B4-BE49-F238E27FC236}">
                  <a16:creationId xmlns:a16="http://schemas.microsoft.com/office/drawing/2014/main" id="{6FED56E4-F5C2-449E-B4D3-9025FE4202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 b="60886"/>
            <a:stretch/>
          </p:blipFill>
          <p:spPr bwMode="auto">
            <a:xfrm>
              <a:off x="5771851" y="1863604"/>
              <a:ext cx="1526144" cy="1082535"/>
            </a:xfrm>
            <a:prstGeom prst="rect">
              <a:avLst/>
            </a:prstGeom>
            <a:noFill/>
            <a:extLst>
              <a:ext uri="{909E8E84-426E-40DD-AFC4-6F175D3DCCD1}">
                <a14:hiddenFill xmlns:a14="http://schemas.microsoft.com/office/drawing/2010/main">
                  <a:solidFill>
                    <a:srgbClr val="FFFFFF"/>
                  </a:solidFill>
                </a14:hiddenFill>
              </a:ext>
            </a:extLst>
          </p:spPr>
        </p:pic>
        <p:sp>
          <p:nvSpPr>
            <p:cNvPr id="68" name="Content Placeholder 2">
              <a:extLst>
                <a:ext uri="{FF2B5EF4-FFF2-40B4-BE49-F238E27FC236}">
                  <a16:creationId xmlns:a16="http://schemas.microsoft.com/office/drawing/2014/main" id="{C2BDFBD6-D367-43B2-AAF1-8519B14C6125}"/>
                </a:ext>
              </a:extLst>
            </p:cNvPr>
            <p:cNvSpPr txBox="1">
              <a:spLocks/>
            </p:cNvSpPr>
            <p:nvPr/>
          </p:nvSpPr>
          <p:spPr>
            <a:xfrm>
              <a:off x="7467600" y="1567494"/>
              <a:ext cx="1458316" cy="413117"/>
            </a:xfrm>
            <a:prstGeom prst="rect">
              <a:avLst/>
            </a:prstGeom>
            <a:solidFill>
              <a:srgbClr val="97002E">
                <a:lumMod val="20000"/>
                <a:lumOff val="80000"/>
              </a:srgbClr>
            </a:solidFill>
          </p:spPr>
          <p:txBody>
            <a:bodyPr vert="horz" wrap="square" lIns="0" tIns="0" rIns="0" bIns="0" rtlCol="0" anchor="ctr" anchorCtr="0">
              <a:spAutoFit/>
            </a:bodyPr>
            <a:lstStyle>
              <a:lvl1pPr marL="0" indent="0" algn="l" defTabSz="457200" rtl="0" eaLnBrk="1" latinLnBrk="0" hangingPunct="1">
                <a:lnSpc>
                  <a:spcPct val="100000"/>
                </a:lnSpc>
                <a:spcBef>
                  <a:spcPts val="0"/>
                </a:spcBef>
                <a:spcAft>
                  <a:spcPts val="300"/>
                </a:spcAft>
                <a:buClr>
                  <a:srgbClr val="F08400"/>
                </a:buClr>
                <a:buFont typeface="Wingdings" charset="2"/>
                <a:buNone/>
                <a:defRPr sz="1600" kern="1200">
                  <a:solidFill>
                    <a:schemeClr val="tx1"/>
                  </a:solidFill>
                  <a:latin typeface="+mn-lt"/>
                  <a:ea typeface="+mn-ea"/>
                  <a:cs typeface="Arial"/>
                </a:defRPr>
              </a:lvl1pPr>
              <a:lvl2pPr marL="137160" marR="0" indent="-137160" algn="l" defTabSz="457200" rtl="0" eaLnBrk="1" fontAlgn="auto" latinLnBrk="0" hangingPunct="1">
                <a:lnSpc>
                  <a:spcPct val="100000"/>
                </a:lnSpc>
                <a:spcBef>
                  <a:spcPts val="0"/>
                </a:spcBef>
                <a:spcAft>
                  <a:spcPts val="300"/>
                </a:spcAft>
                <a:buClr>
                  <a:srgbClr val="F08400"/>
                </a:buClr>
                <a:buSzTx/>
                <a:buFont typeface="Wingdings" panose="05000000000000000000" pitchFamily="2" charset="2"/>
                <a:buChar char="§"/>
                <a:tabLst/>
                <a:defRPr sz="1400" kern="1200">
                  <a:solidFill>
                    <a:schemeClr val="tx1"/>
                  </a:solidFill>
                  <a:latin typeface="+mn-lt"/>
                  <a:ea typeface="+mn-ea"/>
                  <a:cs typeface="Arial"/>
                </a:defRPr>
              </a:lvl2pPr>
              <a:lvl3pPr marL="274320" marR="0" indent="-137160" algn="l" defTabSz="457200" rtl="0" eaLnBrk="1" fontAlgn="auto" latinLnBrk="0" hangingPunct="1">
                <a:lnSpc>
                  <a:spcPct val="100000"/>
                </a:lnSpc>
                <a:spcBef>
                  <a:spcPts val="0"/>
                </a:spcBef>
                <a:spcAft>
                  <a:spcPts val="300"/>
                </a:spcAft>
                <a:buClr>
                  <a:srgbClr val="F08400"/>
                </a:buClr>
                <a:buSzPct val="65000"/>
                <a:buFont typeface="Arial" panose="020B0604020202020204" pitchFamily="34" charset="0"/>
                <a:buChar char="►"/>
                <a:tabLst/>
                <a:defRPr sz="1400" kern="1200">
                  <a:solidFill>
                    <a:schemeClr val="tx1"/>
                  </a:solidFill>
                  <a:latin typeface="+mn-lt"/>
                  <a:ea typeface="+mn-ea"/>
                  <a:cs typeface="Arial"/>
                </a:defRPr>
              </a:lvl3pPr>
              <a:lvl4pPr marL="411480" indent="-137160" algn="l" defTabSz="457200" rtl="0" eaLnBrk="1" latinLnBrk="0" hangingPunct="1">
                <a:lnSpc>
                  <a:spcPct val="100000"/>
                </a:lnSpc>
                <a:spcBef>
                  <a:spcPts val="0"/>
                </a:spcBef>
                <a:spcAft>
                  <a:spcPts val="300"/>
                </a:spcAft>
                <a:buClr>
                  <a:srgbClr val="F08400"/>
                </a:buClr>
                <a:buSzPct val="65000"/>
                <a:buFont typeface="Courier New" panose="02070309020205020404" pitchFamily="49" charset="0"/>
                <a:buChar char="o"/>
                <a:tabLst/>
                <a:defRPr sz="1400" kern="1200">
                  <a:solidFill>
                    <a:schemeClr val="tx1"/>
                  </a:solidFill>
                  <a:latin typeface="+mn-lt"/>
                  <a:ea typeface="+mn-ea"/>
                  <a:cs typeface="Arial"/>
                </a:defRPr>
              </a:lvl4pPr>
              <a:lvl5pPr marL="548640" indent="-137160" algn="l" defTabSz="457200" rtl="0" eaLnBrk="1" latinLnBrk="0" hangingPunct="1">
                <a:lnSpc>
                  <a:spcPct val="100000"/>
                </a:lnSpc>
                <a:spcBef>
                  <a:spcPts val="0"/>
                </a:spcBef>
                <a:spcAft>
                  <a:spcPts val="300"/>
                </a:spcAft>
                <a:buClr>
                  <a:srgbClr val="F08400"/>
                </a:buClr>
                <a:buSzPct val="65000"/>
                <a:buFont typeface="Wingdings" panose="05000000000000000000" pitchFamily="2" charset="2"/>
                <a:buChar char="Ø"/>
                <a:defRPr sz="1400" kern="1200">
                  <a:solidFill>
                    <a:schemeClr val="tx1"/>
                  </a:solidFill>
                  <a:latin typeface="+mn-lt"/>
                  <a:ea typeface="+mn-ea"/>
                  <a:cs typeface="Arial"/>
                </a:defRPr>
              </a:lvl5pPr>
              <a:lvl6pPr marL="685800" indent="-137160" algn="l" defTabSz="457200" rtl="0" eaLnBrk="1" latinLnBrk="0" hangingPunct="1">
                <a:lnSpc>
                  <a:spcPct val="100000"/>
                </a:lnSpc>
                <a:spcBef>
                  <a:spcPts val="0"/>
                </a:spcBef>
                <a:spcAft>
                  <a:spcPts val="300"/>
                </a:spcAft>
                <a:buClr>
                  <a:srgbClr val="F08400"/>
                </a:buClr>
                <a:buSzPct val="50000"/>
                <a:buFont typeface="Wingdings" charset="2"/>
                <a:buChar char="u"/>
                <a:defRPr sz="1400" kern="1200">
                  <a:solidFill>
                    <a:schemeClr val="tx1"/>
                  </a:solidFill>
                  <a:latin typeface="+mn-lt"/>
                  <a:ea typeface="+mn-ea"/>
                  <a:cs typeface="Arial"/>
                </a:defRPr>
              </a:lvl6pPr>
              <a:lvl7pPr marL="822960" indent="-137160" algn="l" defTabSz="457200" rtl="0" eaLnBrk="1" latinLnBrk="0" hangingPunct="1">
                <a:lnSpc>
                  <a:spcPct val="100000"/>
                </a:lnSpc>
                <a:spcBef>
                  <a:spcPts val="0"/>
                </a:spcBef>
                <a:spcAft>
                  <a:spcPts val="300"/>
                </a:spcAft>
                <a:buClr>
                  <a:srgbClr val="F08400"/>
                </a:buClr>
                <a:buSzPct val="70000"/>
                <a:buFont typeface="Wingdings" charset="2"/>
                <a:buChar char=""/>
                <a:defRPr sz="1400" kern="1200">
                  <a:solidFill>
                    <a:schemeClr val="tx1"/>
                  </a:solidFill>
                  <a:latin typeface="+mn-lt"/>
                  <a:ea typeface="+mn-ea"/>
                  <a:cs typeface="Arial"/>
                </a:defRPr>
              </a:lvl7pPr>
              <a:lvl8pPr marL="960120" indent="-137160" algn="l" defTabSz="457200" rtl="0" eaLnBrk="1" latinLnBrk="0" hangingPunct="1">
                <a:lnSpc>
                  <a:spcPct val="100000"/>
                </a:lnSpc>
                <a:spcBef>
                  <a:spcPts val="0"/>
                </a:spcBef>
                <a:spcAft>
                  <a:spcPts val="300"/>
                </a:spcAft>
                <a:buClr>
                  <a:srgbClr val="F08400"/>
                </a:buClr>
                <a:buSzPct val="50000"/>
                <a:buFont typeface="Wingdings" panose="05000000000000000000" pitchFamily="2" charset="2"/>
                <a:buChar char="v"/>
                <a:defRPr sz="1400" kern="1200">
                  <a:solidFill>
                    <a:schemeClr val="tx1"/>
                  </a:solidFill>
                  <a:latin typeface="+mn-lt"/>
                  <a:ea typeface="+mn-ea"/>
                  <a:cs typeface="Arial"/>
                </a:defRPr>
              </a:lvl8pPr>
              <a:lvl9pPr marL="1097280" indent="-137160" algn="l" defTabSz="457200" rtl="0" eaLnBrk="1" latinLnBrk="0" hangingPunct="1">
                <a:lnSpc>
                  <a:spcPct val="100000"/>
                </a:lnSpc>
                <a:spcBef>
                  <a:spcPts val="0"/>
                </a:spcBef>
                <a:spcAft>
                  <a:spcPts val="300"/>
                </a:spcAft>
                <a:buClr>
                  <a:srgbClr val="F08400"/>
                </a:buClr>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300"/>
                </a:spcAft>
                <a:buClr>
                  <a:srgbClr val="F08400"/>
                </a:buClr>
                <a:buSzTx/>
                <a:buFont typeface="Wingdings" charset="2"/>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Arial"/>
                </a:rPr>
                <a:t>DAS Recording System</a:t>
              </a:r>
            </a:p>
          </p:txBody>
        </p:sp>
        <p:sp>
          <p:nvSpPr>
            <p:cNvPr id="69" name="Content Placeholder 2">
              <a:extLst>
                <a:ext uri="{FF2B5EF4-FFF2-40B4-BE49-F238E27FC236}">
                  <a16:creationId xmlns:a16="http://schemas.microsoft.com/office/drawing/2014/main" id="{FBAEBB76-1D8D-4CD7-99C1-1E1CD2F7DD7D}"/>
                </a:ext>
              </a:extLst>
            </p:cNvPr>
            <p:cNvSpPr txBox="1">
              <a:spLocks/>
            </p:cNvSpPr>
            <p:nvPr/>
          </p:nvSpPr>
          <p:spPr>
            <a:xfrm>
              <a:off x="3189978" y="1567495"/>
              <a:ext cx="1686822" cy="413117"/>
            </a:xfrm>
            <a:prstGeom prst="rect">
              <a:avLst/>
            </a:prstGeom>
            <a:solidFill>
              <a:srgbClr val="0066B2">
                <a:lumMod val="40000"/>
                <a:lumOff val="60000"/>
              </a:srgbClr>
            </a:solidFill>
            <a:ln>
              <a:noFill/>
            </a:ln>
          </p:spPr>
          <p:txBody>
            <a:bodyPr vert="horz" wrap="square" lIns="0" tIns="0" rIns="0" bIns="0" rtlCol="0" anchor="ctr" anchorCtr="0">
              <a:spAutoFit/>
            </a:bodyPr>
            <a:lstStyle>
              <a:lvl1pPr marL="0" indent="0" algn="l" defTabSz="457200" rtl="0" eaLnBrk="1" latinLnBrk="0" hangingPunct="1">
                <a:lnSpc>
                  <a:spcPct val="100000"/>
                </a:lnSpc>
                <a:spcBef>
                  <a:spcPts val="0"/>
                </a:spcBef>
                <a:spcAft>
                  <a:spcPts val="300"/>
                </a:spcAft>
                <a:buClr>
                  <a:srgbClr val="F08400"/>
                </a:buClr>
                <a:buFont typeface="Wingdings" charset="2"/>
                <a:buNone/>
                <a:defRPr sz="1600" kern="1200">
                  <a:solidFill>
                    <a:schemeClr val="tx1"/>
                  </a:solidFill>
                  <a:latin typeface="+mn-lt"/>
                  <a:ea typeface="+mn-ea"/>
                  <a:cs typeface="Arial"/>
                </a:defRPr>
              </a:lvl1pPr>
              <a:lvl2pPr marL="137160" marR="0" indent="-137160" algn="l" defTabSz="457200" rtl="0" eaLnBrk="1" fontAlgn="auto" latinLnBrk="0" hangingPunct="1">
                <a:lnSpc>
                  <a:spcPct val="100000"/>
                </a:lnSpc>
                <a:spcBef>
                  <a:spcPts val="0"/>
                </a:spcBef>
                <a:spcAft>
                  <a:spcPts val="300"/>
                </a:spcAft>
                <a:buClr>
                  <a:srgbClr val="F08400"/>
                </a:buClr>
                <a:buSzTx/>
                <a:buFont typeface="Wingdings" panose="05000000000000000000" pitchFamily="2" charset="2"/>
                <a:buChar char="§"/>
                <a:tabLst/>
                <a:defRPr sz="1400" kern="1200">
                  <a:solidFill>
                    <a:schemeClr val="tx1"/>
                  </a:solidFill>
                  <a:latin typeface="+mn-lt"/>
                  <a:ea typeface="+mn-ea"/>
                  <a:cs typeface="Arial"/>
                </a:defRPr>
              </a:lvl2pPr>
              <a:lvl3pPr marL="274320" marR="0" indent="-137160" algn="l" defTabSz="457200" rtl="0" eaLnBrk="1" fontAlgn="auto" latinLnBrk="0" hangingPunct="1">
                <a:lnSpc>
                  <a:spcPct val="100000"/>
                </a:lnSpc>
                <a:spcBef>
                  <a:spcPts val="0"/>
                </a:spcBef>
                <a:spcAft>
                  <a:spcPts val="300"/>
                </a:spcAft>
                <a:buClr>
                  <a:srgbClr val="F08400"/>
                </a:buClr>
                <a:buSzPct val="65000"/>
                <a:buFont typeface="Arial" panose="020B0604020202020204" pitchFamily="34" charset="0"/>
                <a:buChar char="►"/>
                <a:tabLst/>
                <a:defRPr sz="1400" kern="1200">
                  <a:solidFill>
                    <a:schemeClr val="tx1"/>
                  </a:solidFill>
                  <a:latin typeface="+mn-lt"/>
                  <a:ea typeface="+mn-ea"/>
                  <a:cs typeface="Arial"/>
                </a:defRPr>
              </a:lvl3pPr>
              <a:lvl4pPr marL="411480" indent="-137160" algn="l" defTabSz="457200" rtl="0" eaLnBrk="1" latinLnBrk="0" hangingPunct="1">
                <a:lnSpc>
                  <a:spcPct val="100000"/>
                </a:lnSpc>
                <a:spcBef>
                  <a:spcPts val="0"/>
                </a:spcBef>
                <a:spcAft>
                  <a:spcPts val="300"/>
                </a:spcAft>
                <a:buClr>
                  <a:srgbClr val="F08400"/>
                </a:buClr>
                <a:buSzPct val="65000"/>
                <a:buFont typeface="Courier New" panose="02070309020205020404" pitchFamily="49" charset="0"/>
                <a:buChar char="o"/>
                <a:tabLst/>
                <a:defRPr sz="1400" kern="1200">
                  <a:solidFill>
                    <a:schemeClr val="tx1"/>
                  </a:solidFill>
                  <a:latin typeface="+mn-lt"/>
                  <a:ea typeface="+mn-ea"/>
                  <a:cs typeface="Arial"/>
                </a:defRPr>
              </a:lvl4pPr>
              <a:lvl5pPr marL="548640" indent="-137160" algn="l" defTabSz="457200" rtl="0" eaLnBrk="1" latinLnBrk="0" hangingPunct="1">
                <a:lnSpc>
                  <a:spcPct val="100000"/>
                </a:lnSpc>
                <a:spcBef>
                  <a:spcPts val="0"/>
                </a:spcBef>
                <a:spcAft>
                  <a:spcPts val="300"/>
                </a:spcAft>
                <a:buClr>
                  <a:srgbClr val="F08400"/>
                </a:buClr>
                <a:buSzPct val="65000"/>
                <a:buFont typeface="Wingdings" panose="05000000000000000000" pitchFamily="2" charset="2"/>
                <a:buChar char="Ø"/>
                <a:defRPr sz="1400" kern="1200">
                  <a:solidFill>
                    <a:schemeClr val="tx1"/>
                  </a:solidFill>
                  <a:latin typeface="+mn-lt"/>
                  <a:ea typeface="+mn-ea"/>
                  <a:cs typeface="Arial"/>
                </a:defRPr>
              </a:lvl5pPr>
              <a:lvl6pPr marL="685800" indent="-137160" algn="l" defTabSz="457200" rtl="0" eaLnBrk="1" latinLnBrk="0" hangingPunct="1">
                <a:lnSpc>
                  <a:spcPct val="100000"/>
                </a:lnSpc>
                <a:spcBef>
                  <a:spcPts val="0"/>
                </a:spcBef>
                <a:spcAft>
                  <a:spcPts val="300"/>
                </a:spcAft>
                <a:buClr>
                  <a:srgbClr val="F08400"/>
                </a:buClr>
                <a:buSzPct val="50000"/>
                <a:buFont typeface="Wingdings" charset="2"/>
                <a:buChar char="u"/>
                <a:defRPr sz="1400" kern="1200">
                  <a:solidFill>
                    <a:schemeClr val="tx1"/>
                  </a:solidFill>
                  <a:latin typeface="+mn-lt"/>
                  <a:ea typeface="+mn-ea"/>
                  <a:cs typeface="Arial"/>
                </a:defRPr>
              </a:lvl6pPr>
              <a:lvl7pPr marL="822960" indent="-137160" algn="l" defTabSz="457200" rtl="0" eaLnBrk="1" latinLnBrk="0" hangingPunct="1">
                <a:lnSpc>
                  <a:spcPct val="100000"/>
                </a:lnSpc>
                <a:spcBef>
                  <a:spcPts val="0"/>
                </a:spcBef>
                <a:spcAft>
                  <a:spcPts val="300"/>
                </a:spcAft>
                <a:buClr>
                  <a:srgbClr val="F08400"/>
                </a:buClr>
                <a:buSzPct val="70000"/>
                <a:buFont typeface="Wingdings" charset="2"/>
                <a:buChar char=""/>
                <a:defRPr sz="1400" kern="1200">
                  <a:solidFill>
                    <a:schemeClr val="tx1"/>
                  </a:solidFill>
                  <a:latin typeface="+mn-lt"/>
                  <a:ea typeface="+mn-ea"/>
                  <a:cs typeface="Arial"/>
                </a:defRPr>
              </a:lvl7pPr>
              <a:lvl8pPr marL="960120" indent="-137160" algn="l" defTabSz="457200" rtl="0" eaLnBrk="1" latinLnBrk="0" hangingPunct="1">
                <a:lnSpc>
                  <a:spcPct val="100000"/>
                </a:lnSpc>
                <a:spcBef>
                  <a:spcPts val="0"/>
                </a:spcBef>
                <a:spcAft>
                  <a:spcPts val="300"/>
                </a:spcAft>
                <a:buClr>
                  <a:srgbClr val="F08400"/>
                </a:buClr>
                <a:buSzPct val="50000"/>
                <a:buFont typeface="Wingdings" panose="05000000000000000000" pitchFamily="2" charset="2"/>
                <a:buChar char="v"/>
                <a:defRPr sz="1400" kern="1200">
                  <a:solidFill>
                    <a:schemeClr val="tx1"/>
                  </a:solidFill>
                  <a:latin typeface="+mn-lt"/>
                  <a:ea typeface="+mn-ea"/>
                  <a:cs typeface="Arial"/>
                </a:defRPr>
              </a:lvl8pPr>
              <a:lvl9pPr marL="1097280" indent="-137160" algn="l" defTabSz="457200" rtl="0" eaLnBrk="1" latinLnBrk="0" hangingPunct="1">
                <a:lnSpc>
                  <a:spcPct val="100000"/>
                </a:lnSpc>
                <a:spcBef>
                  <a:spcPts val="0"/>
                </a:spcBef>
                <a:spcAft>
                  <a:spcPts val="300"/>
                </a:spcAft>
                <a:buClr>
                  <a:srgbClr val="F08400"/>
                </a:buClr>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300"/>
                </a:spcAft>
                <a:buClr>
                  <a:srgbClr val="F08400"/>
                </a:buClr>
                <a:buSzTx/>
                <a:buFont typeface="Wingdings" charset="2"/>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Arial"/>
                </a:rPr>
                <a:t>3-C Geophone Recording System</a:t>
              </a:r>
            </a:p>
          </p:txBody>
        </p:sp>
        <p:cxnSp>
          <p:nvCxnSpPr>
            <p:cNvPr id="70" name="Straight Connector 69">
              <a:extLst>
                <a:ext uri="{FF2B5EF4-FFF2-40B4-BE49-F238E27FC236}">
                  <a16:creationId xmlns:a16="http://schemas.microsoft.com/office/drawing/2014/main" id="{B874E686-C8E5-4049-8EBC-6BBA7EDA3733}"/>
                </a:ext>
              </a:extLst>
            </p:cNvPr>
            <p:cNvCxnSpPr/>
            <p:nvPr/>
          </p:nvCxnSpPr>
          <p:spPr>
            <a:xfrm>
              <a:off x="3539379" y="3127895"/>
              <a:ext cx="3244470" cy="0"/>
            </a:xfrm>
            <a:prstGeom prst="line">
              <a:avLst/>
            </a:prstGeom>
            <a:noFill/>
            <a:ln w="6350" cap="flat" cmpd="sng" algn="ctr">
              <a:solidFill>
                <a:sysClr val="windowText" lastClr="000000"/>
              </a:solidFill>
              <a:prstDash val="solid"/>
            </a:ln>
            <a:effectLst/>
          </p:spPr>
        </p:cxnSp>
        <p:cxnSp>
          <p:nvCxnSpPr>
            <p:cNvPr id="71" name="Straight Connector 70">
              <a:extLst>
                <a:ext uri="{FF2B5EF4-FFF2-40B4-BE49-F238E27FC236}">
                  <a16:creationId xmlns:a16="http://schemas.microsoft.com/office/drawing/2014/main" id="{86A28363-EE5E-4AC4-A8DB-27B71BD089B1}"/>
                </a:ext>
              </a:extLst>
            </p:cNvPr>
            <p:cNvCxnSpPr/>
            <p:nvPr/>
          </p:nvCxnSpPr>
          <p:spPr>
            <a:xfrm>
              <a:off x="3179450" y="2647298"/>
              <a:ext cx="3244470" cy="0"/>
            </a:xfrm>
            <a:prstGeom prst="line">
              <a:avLst/>
            </a:prstGeom>
            <a:noFill/>
            <a:ln w="6350" cap="flat" cmpd="sng" algn="ctr">
              <a:solidFill>
                <a:sysClr val="windowText" lastClr="000000"/>
              </a:solidFill>
              <a:prstDash val="solid"/>
            </a:ln>
            <a:effectLst/>
          </p:spPr>
        </p:cxnSp>
        <p:cxnSp>
          <p:nvCxnSpPr>
            <p:cNvPr id="72" name="Straight Connector 71">
              <a:extLst>
                <a:ext uri="{FF2B5EF4-FFF2-40B4-BE49-F238E27FC236}">
                  <a16:creationId xmlns:a16="http://schemas.microsoft.com/office/drawing/2014/main" id="{748F0F1D-E339-48C4-BA75-B9AB523A1D1D}"/>
                </a:ext>
              </a:extLst>
            </p:cNvPr>
            <p:cNvCxnSpPr/>
            <p:nvPr/>
          </p:nvCxnSpPr>
          <p:spPr>
            <a:xfrm>
              <a:off x="6422096" y="2649502"/>
              <a:ext cx="361753" cy="478393"/>
            </a:xfrm>
            <a:prstGeom prst="line">
              <a:avLst/>
            </a:prstGeom>
            <a:noFill/>
            <a:ln w="6350" cap="flat" cmpd="sng" algn="ctr">
              <a:solidFill>
                <a:sysClr val="windowText" lastClr="000000"/>
              </a:solidFill>
              <a:prstDash val="solid"/>
            </a:ln>
            <a:effectLst/>
          </p:spPr>
        </p:cxnSp>
        <p:cxnSp>
          <p:nvCxnSpPr>
            <p:cNvPr id="73" name="Straight Connector 72">
              <a:extLst>
                <a:ext uri="{FF2B5EF4-FFF2-40B4-BE49-F238E27FC236}">
                  <a16:creationId xmlns:a16="http://schemas.microsoft.com/office/drawing/2014/main" id="{5C44E1C1-39B1-40DE-8235-1420A6FAFC58}"/>
                </a:ext>
              </a:extLst>
            </p:cNvPr>
            <p:cNvCxnSpPr/>
            <p:nvPr/>
          </p:nvCxnSpPr>
          <p:spPr>
            <a:xfrm>
              <a:off x="3170693" y="2646861"/>
              <a:ext cx="361753" cy="478393"/>
            </a:xfrm>
            <a:prstGeom prst="line">
              <a:avLst/>
            </a:prstGeom>
            <a:noFill/>
            <a:ln w="6350" cap="flat" cmpd="sng" algn="ctr">
              <a:solidFill>
                <a:sysClr val="windowText" lastClr="000000"/>
              </a:solidFill>
              <a:prstDash val="solid"/>
            </a:ln>
            <a:effectLst/>
          </p:spPr>
        </p:cxnSp>
        <p:sp>
          <p:nvSpPr>
            <p:cNvPr id="74" name="Isosceles Triangle 73">
              <a:extLst>
                <a:ext uri="{FF2B5EF4-FFF2-40B4-BE49-F238E27FC236}">
                  <a16:creationId xmlns:a16="http://schemas.microsoft.com/office/drawing/2014/main" id="{5012AFAC-695E-451C-91EC-BB44ED82DF24}"/>
                </a:ext>
              </a:extLst>
            </p:cNvPr>
            <p:cNvSpPr/>
            <p:nvPr/>
          </p:nvSpPr>
          <p:spPr>
            <a:xfrm rot="10800000">
              <a:off x="3632632" y="2714804"/>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5" name="Isosceles Triangle 74">
              <a:extLst>
                <a:ext uri="{FF2B5EF4-FFF2-40B4-BE49-F238E27FC236}">
                  <a16:creationId xmlns:a16="http://schemas.microsoft.com/office/drawing/2014/main" id="{59F19572-16B4-4EAE-B78B-931B9DC3CEF8}"/>
                </a:ext>
              </a:extLst>
            </p:cNvPr>
            <p:cNvSpPr/>
            <p:nvPr/>
          </p:nvSpPr>
          <p:spPr>
            <a:xfrm rot="10800000">
              <a:off x="3627615" y="2997555"/>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Isosceles Triangle 75">
              <a:extLst>
                <a:ext uri="{FF2B5EF4-FFF2-40B4-BE49-F238E27FC236}">
                  <a16:creationId xmlns:a16="http://schemas.microsoft.com/office/drawing/2014/main" id="{505FD659-D21B-4CC2-99D9-8339BE4826C3}"/>
                </a:ext>
              </a:extLst>
            </p:cNvPr>
            <p:cNvSpPr/>
            <p:nvPr/>
          </p:nvSpPr>
          <p:spPr>
            <a:xfrm rot="10800000">
              <a:off x="4105405" y="2952535"/>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Isosceles Triangle 76">
              <a:extLst>
                <a:ext uri="{FF2B5EF4-FFF2-40B4-BE49-F238E27FC236}">
                  <a16:creationId xmlns:a16="http://schemas.microsoft.com/office/drawing/2014/main" id="{6A55E164-B154-4FB3-AD63-5DF9D9324CC5}"/>
                </a:ext>
              </a:extLst>
            </p:cNvPr>
            <p:cNvSpPr/>
            <p:nvPr/>
          </p:nvSpPr>
          <p:spPr>
            <a:xfrm rot="10800000">
              <a:off x="3955118" y="2707496"/>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Isosceles Triangle 77">
              <a:extLst>
                <a:ext uri="{FF2B5EF4-FFF2-40B4-BE49-F238E27FC236}">
                  <a16:creationId xmlns:a16="http://schemas.microsoft.com/office/drawing/2014/main" id="{33CFAFA1-C737-4233-B9C0-2B5BFF6AD8F0}"/>
                </a:ext>
              </a:extLst>
            </p:cNvPr>
            <p:cNvSpPr/>
            <p:nvPr/>
          </p:nvSpPr>
          <p:spPr>
            <a:xfrm rot="10800000">
              <a:off x="4361099" y="2969950"/>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9" name="Isosceles Triangle 78">
              <a:extLst>
                <a:ext uri="{FF2B5EF4-FFF2-40B4-BE49-F238E27FC236}">
                  <a16:creationId xmlns:a16="http://schemas.microsoft.com/office/drawing/2014/main" id="{E1BC3939-7AD8-4A91-AECF-4FC45719D6A8}"/>
                </a:ext>
              </a:extLst>
            </p:cNvPr>
            <p:cNvSpPr/>
            <p:nvPr/>
          </p:nvSpPr>
          <p:spPr>
            <a:xfrm rot="10800000">
              <a:off x="3867156" y="2880350"/>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0" name="Isosceles Triangle 79">
              <a:extLst>
                <a:ext uri="{FF2B5EF4-FFF2-40B4-BE49-F238E27FC236}">
                  <a16:creationId xmlns:a16="http://schemas.microsoft.com/office/drawing/2014/main" id="{0E7A768D-B66A-40C6-A588-4F8D95659700}"/>
                </a:ext>
              </a:extLst>
            </p:cNvPr>
            <p:cNvSpPr/>
            <p:nvPr/>
          </p:nvSpPr>
          <p:spPr>
            <a:xfrm rot="10800000">
              <a:off x="4300826" y="2712791"/>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1" name="Isosceles Triangle 80">
              <a:extLst>
                <a:ext uri="{FF2B5EF4-FFF2-40B4-BE49-F238E27FC236}">
                  <a16:creationId xmlns:a16="http://schemas.microsoft.com/office/drawing/2014/main" id="{320D7C02-8367-446E-AE24-0FAB8D494745}"/>
                </a:ext>
              </a:extLst>
            </p:cNvPr>
            <p:cNvSpPr/>
            <p:nvPr/>
          </p:nvSpPr>
          <p:spPr>
            <a:xfrm rot="10800000">
              <a:off x="4572450" y="2849360"/>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2" name="Isosceles Triangle 81">
              <a:extLst>
                <a:ext uri="{FF2B5EF4-FFF2-40B4-BE49-F238E27FC236}">
                  <a16:creationId xmlns:a16="http://schemas.microsoft.com/office/drawing/2014/main" id="{79DB5036-DE34-42C0-868F-A361FA59AFF3}"/>
                </a:ext>
              </a:extLst>
            </p:cNvPr>
            <p:cNvSpPr/>
            <p:nvPr/>
          </p:nvSpPr>
          <p:spPr>
            <a:xfrm rot="10800000">
              <a:off x="4990634" y="2810671"/>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3" name="Isosceles Triangle 82">
              <a:extLst>
                <a:ext uri="{FF2B5EF4-FFF2-40B4-BE49-F238E27FC236}">
                  <a16:creationId xmlns:a16="http://schemas.microsoft.com/office/drawing/2014/main" id="{50815777-3D16-4463-93E7-1DB4998A81CE}"/>
                </a:ext>
              </a:extLst>
            </p:cNvPr>
            <p:cNvSpPr/>
            <p:nvPr/>
          </p:nvSpPr>
          <p:spPr>
            <a:xfrm rot="10800000">
              <a:off x="4892302" y="2974896"/>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4" name="Isosceles Triangle 83">
              <a:extLst>
                <a:ext uri="{FF2B5EF4-FFF2-40B4-BE49-F238E27FC236}">
                  <a16:creationId xmlns:a16="http://schemas.microsoft.com/office/drawing/2014/main" id="{AEDAA725-0BFD-42FA-9485-17220BC7DE14}"/>
                </a:ext>
              </a:extLst>
            </p:cNvPr>
            <p:cNvSpPr/>
            <p:nvPr/>
          </p:nvSpPr>
          <p:spPr>
            <a:xfrm rot="10800000">
              <a:off x="5257705" y="2714804"/>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5" name="Isosceles Triangle 84">
              <a:extLst>
                <a:ext uri="{FF2B5EF4-FFF2-40B4-BE49-F238E27FC236}">
                  <a16:creationId xmlns:a16="http://schemas.microsoft.com/office/drawing/2014/main" id="{D1BC0FDF-0EF1-4643-8E03-BB7EB0C0E4D7}"/>
                </a:ext>
              </a:extLst>
            </p:cNvPr>
            <p:cNvSpPr/>
            <p:nvPr/>
          </p:nvSpPr>
          <p:spPr>
            <a:xfrm rot="10800000">
              <a:off x="5133488" y="2942330"/>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6" name="Isosceles Triangle 85">
              <a:extLst>
                <a:ext uri="{FF2B5EF4-FFF2-40B4-BE49-F238E27FC236}">
                  <a16:creationId xmlns:a16="http://schemas.microsoft.com/office/drawing/2014/main" id="{306F8AF1-1B7C-4E33-993C-63ECF83B1AB7}"/>
                </a:ext>
              </a:extLst>
            </p:cNvPr>
            <p:cNvSpPr/>
            <p:nvPr/>
          </p:nvSpPr>
          <p:spPr>
            <a:xfrm rot="10800000">
              <a:off x="4765086" y="2714804"/>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7" name="Isosceles Triangle 86">
              <a:extLst>
                <a:ext uri="{FF2B5EF4-FFF2-40B4-BE49-F238E27FC236}">
                  <a16:creationId xmlns:a16="http://schemas.microsoft.com/office/drawing/2014/main" id="{E56316E3-CEF5-4033-AE0D-42EE7C64C072}"/>
                </a:ext>
              </a:extLst>
            </p:cNvPr>
            <p:cNvSpPr/>
            <p:nvPr/>
          </p:nvSpPr>
          <p:spPr>
            <a:xfrm rot="10800000">
              <a:off x="5433103" y="2931938"/>
              <a:ext cx="111590" cy="10317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8" name="TextBox 87">
              <a:extLst>
                <a:ext uri="{FF2B5EF4-FFF2-40B4-BE49-F238E27FC236}">
                  <a16:creationId xmlns:a16="http://schemas.microsoft.com/office/drawing/2014/main" id="{387A513C-64C7-4CD3-8CEE-91FFDE0AECA7}"/>
                </a:ext>
              </a:extLst>
            </p:cNvPr>
            <p:cNvSpPr txBox="1"/>
            <p:nvPr/>
          </p:nvSpPr>
          <p:spPr>
            <a:xfrm>
              <a:off x="3763727" y="2227464"/>
              <a:ext cx="1748108" cy="387492"/>
            </a:xfrm>
            <a:prstGeom prst="rect">
              <a:avLst/>
            </a:prstGeom>
            <a:noFill/>
          </p:spPr>
          <p:txBody>
            <a:bodyPr wrap="none" rtlCol="0">
              <a:spAutoFit/>
            </a:bodyPr>
            <a:lstStyle/>
            <a:p>
              <a:pPr marL="0" marR="0" lvl="0" indent="0" algn="ctr" defTabSz="384084"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C000"/>
                  </a:solidFill>
                  <a:effectLst/>
                  <a:uLnTx/>
                  <a:uFillTx/>
                </a:rPr>
                <a:t>3-C Geophones</a:t>
              </a:r>
            </a:p>
          </p:txBody>
        </p:sp>
        <p:cxnSp>
          <p:nvCxnSpPr>
            <p:cNvPr id="89" name="Straight Arrow Connector 88">
              <a:extLst>
                <a:ext uri="{FF2B5EF4-FFF2-40B4-BE49-F238E27FC236}">
                  <a16:creationId xmlns:a16="http://schemas.microsoft.com/office/drawing/2014/main" id="{1941A5B0-8807-405B-B420-7134579054A5}"/>
                </a:ext>
              </a:extLst>
            </p:cNvPr>
            <p:cNvCxnSpPr>
              <a:cxnSpLocks/>
            </p:cNvCxnSpPr>
            <p:nvPr/>
          </p:nvCxnSpPr>
          <p:spPr>
            <a:xfrm>
              <a:off x="4619424" y="2478951"/>
              <a:ext cx="8822" cy="335294"/>
            </a:xfrm>
            <a:prstGeom prst="straightConnector1">
              <a:avLst/>
            </a:prstGeom>
            <a:noFill/>
            <a:ln w="6350" cap="flat" cmpd="sng" algn="ctr">
              <a:solidFill>
                <a:srgbClr val="0B2D71">
                  <a:lumMod val="60000"/>
                  <a:lumOff val="40000"/>
                </a:srgbClr>
              </a:solidFill>
              <a:prstDash val="solid"/>
              <a:tailEnd type="triangle"/>
            </a:ln>
            <a:effectLst/>
          </p:spPr>
        </p:cxnSp>
        <p:grpSp>
          <p:nvGrpSpPr>
            <p:cNvPr id="90" name="Group 89">
              <a:extLst>
                <a:ext uri="{FF2B5EF4-FFF2-40B4-BE49-F238E27FC236}">
                  <a16:creationId xmlns:a16="http://schemas.microsoft.com/office/drawing/2014/main" id="{71B9FCF8-1091-4590-BACE-2F5E60489242}"/>
                </a:ext>
              </a:extLst>
            </p:cNvPr>
            <p:cNvGrpSpPr/>
            <p:nvPr/>
          </p:nvGrpSpPr>
          <p:grpSpPr>
            <a:xfrm>
              <a:off x="6331066" y="4583174"/>
              <a:ext cx="111590" cy="522226"/>
              <a:chOff x="7016779" y="5059598"/>
              <a:chExt cx="125362" cy="485227"/>
            </a:xfrm>
          </p:grpSpPr>
          <p:sp>
            <p:nvSpPr>
              <p:cNvPr id="104" name="Isosceles Triangle 103">
                <a:extLst>
                  <a:ext uri="{FF2B5EF4-FFF2-40B4-BE49-F238E27FC236}">
                    <a16:creationId xmlns:a16="http://schemas.microsoft.com/office/drawing/2014/main" id="{DED6DAFE-7F82-408A-A99A-99C79929BEE9}"/>
                  </a:ext>
                </a:extLst>
              </p:cNvPr>
              <p:cNvSpPr/>
              <p:nvPr/>
            </p:nvSpPr>
            <p:spPr>
              <a:xfrm rot="10800000">
                <a:off x="7016779" y="5059598"/>
                <a:ext cx="125362" cy="9586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5" name="Isosceles Triangle 104">
                <a:extLst>
                  <a:ext uri="{FF2B5EF4-FFF2-40B4-BE49-F238E27FC236}">
                    <a16:creationId xmlns:a16="http://schemas.microsoft.com/office/drawing/2014/main" id="{D65E8A7C-5F6B-4413-B1F3-49009E08490F}"/>
                  </a:ext>
                </a:extLst>
              </p:cNvPr>
              <p:cNvSpPr/>
              <p:nvPr/>
            </p:nvSpPr>
            <p:spPr>
              <a:xfrm rot="10800000">
                <a:off x="7016779" y="5156939"/>
                <a:ext cx="125362" cy="9586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6" name="Isosceles Triangle 105">
                <a:extLst>
                  <a:ext uri="{FF2B5EF4-FFF2-40B4-BE49-F238E27FC236}">
                    <a16:creationId xmlns:a16="http://schemas.microsoft.com/office/drawing/2014/main" id="{58EB4803-1F91-42D8-AAAA-4A30DE7EA3E4}"/>
                  </a:ext>
                </a:extLst>
              </p:cNvPr>
              <p:cNvSpPr/>
              <p:nvPr/>
            </p:nvSpPr>
            <p:spPr>
              <a:xfrm rot="10800000">
                <a:off x="7016779" y="5254279"/>
                <a:ext cx="125362" cy="9586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7" name="Isosceles Triangle 106">
                <a:extLst>
                  <a:ext uri="{FF2B5EF4-FFF2-40B4-BE49-F238E27FC236}">
                    <a16:creationId xmlns:a16="http://schemas.microsoft.com/office/drawing/2014/main" id="{F4D82F55-F572-4AC1-9B03-9974A5E43341}"/>
                  </a:ext>
                </a:extLst>
              </p:cNvPr>
              <p:cNvSpPr/>
              <p:nvPr/>
            </p:nvSpPr>
            <p:spPr>
              <a:xfrm rot="10800000">
                <a:off x="7016779" y="5448960"/>
                <a:ext cx="125362" cy="9586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08" name="Isosceles Triangle 107">
                <a:extLst>
                  <a:ext uri="{FF2B5EF4-FFF2-40B4-BE49-F238E27FC236}">
                    <a16:creationId xmlns:a16="http://schemas.microsoft.com/office/drawing/2014/main" id="{CC978B32-A86B-45B1-B6B8-789BE84839B8}"/>
                  </a:ext>
                </a:extLst>
              </p:cNvPr>
              <p:cNvSpPr/>
              <p:nvPr/>
            </p:nvSpPr>
            <p:spPr>
              <a:xfrm rot="10800000">
                <a:off x="7016779" y="5351620"/>
                <a:ext cx="125362" cy="95865"/>
              </a:xfrm>
              <a:prstGeom prst="triangle">
                <a:avLst/>
              </a:prstGeom>
              <a:solidFill>
                <a:srgbClr val="009DD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91" name="Group 90">
              <a:extLst>
                <a:ext uri="{FF2B5EF4-FFF2-40B4-BE49-F238E27FC236}">
                  <a16:creationId xmlns:a16="http://schemas.microsoft.com/office/drawing/2014/main" id="{B8A5DAC4-7872-445E-A330-1D0A4CBE1A25}"/>
                </a:ext>
              </a:extLst>
            </p:cNvPr>
            <p:cNvGrpSpPr/>
            <p:nvPr/>
          </p:nvGrpSpPr>
          <p:grpSpPr>
            <a:xfrm rot="19804328">
              <a:off x="4637941" y="3002582"/>
              <a:ext cx="756471" cy="2007079"/>
              <a:chOff x="924995" y="1327422"/>
              <a:chExt cx="849834" cy="1864882"/>
            </a:xfrm>
          </p:grpSpPr>
          <p:sp>
            <p:nvSpPr>
              <p:cNvPr id="97" name="Arc 96">
                <a:extLst>
                  <a:ext uri="{FF2B5EF4-FFF2-40B4-BE49-F238E27FC236}">
                    <a16:creationId xmlns:a16="http://schemas.microsoft.com/office/drawing/2014/main" id="{207A61FC-D3F8-4E70-8818-386192A3A4FB}"/>
                  </a:ext>
                </a:extLst>
              </p:cNvPr>
              <p:cNvSpPr/>
              <p:nvPr/>
            </p:nvSpPr>
            <p:spPr>
              <a:xfrm rot="18894119">
                <a:off x="920006" y="1332411"/>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98" name="Arc 97">
                <a:extLst>
                  <a:ext uri="{FF2B5EF4-FFF2-40B4-BE49-F238E27FC236}">
                    <a16:creationId xmlns:a16="http://schemas.microsoft.com/office/drawing/2014/main" id="{B68106EF-53CC-4F08-B7F8-291D0CE8FF81}"/>
                  </a:ext>
                </a:extLst>
              </p:cNvPr>
              <p:cNvSpPr/>
              <p:nvPr/>
            </p:nvSpPr>
            <p:spPr>
              <a:xfrm rot="18894119">
                <a:off x="920006" y="1499923"/>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99" name="Arc 98">
                <a:extLst>
                  <a:ext uri="{FF2B5EF4-FFF2-40B4-BE49-F238E27FC236}">
                    <a16:creationId xmlns:a16="http://schemas.microsoft.com/office/drawing/2014/main" id="{7018D068-6E7D-4A85-BAB3-7FD2FD901E72}"/>
                  </a:ext>
                </a:extLst>
              </p:cNvPr>
              <p:cNvSpPr/>
              <p:nvPr/>
            </p:nvSpPr>
            <p:spPr>
              <a:xfrm rot="18894119">
                <a:off x="920006" y="1667435"/>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00" name="Arc 99">
                <a:extLst>
                  <a:ext uri="{FF2B5EF4-FFF2-40B4-BE49-F238E27FC236}">
                    <a16:creationId xmlns:a16="http://schemas.microsoft.com/office/drawing/2014/main" id="{0E0F7E09-07BE-40C9-9374-6B33F80C2597}"/>
                  </a:ext>
                </a:extLst>
              </p:cNvPr>
              <p:cNvSpPr/>
              <p:nvPr/>
            </p:nvSpPr>
            <p:spPr>
              <a:xfrm rot="18894119">
                <a:off x="920006" y="1834947"/>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01" name="Arc 100">
                <a:extLst>
                  <a:ext uri="{FF2B5EF4-FFF2-40B4-BE49-F238E27FC236}">
                    <a16:creationId xmlns:a16="http://schemas.microsoft.com/office/drawing/2014/main" id="{BBF5612B-173F-4687-A20E-DAE0AB888EB8}"/>
                  </a:ext>
                </a:extLst>
              </p:cNvPr>
              <p:cNvSpPr/>
              <p:nvPr/>
            </p:nvSpPr>
            <p:spPr>
              <a:xfrm rot="18894119">
                <a:off x="920006" y="2002459"/>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02" name="Arc 101">
                <a:extLst>
                  <a:ext uri="{FF2B5EF4-FFF2-40B4-BE49-F238E27FC236}">
                    <a16:creationId xmlns:a16="http://schemas.microsoft.com/office/drawing/2014/main" id="{A13CF04D-1179-41E3-950E-1CD0742E6AD6}"/>
                  </a:ext>
                </a:extLst>
              </p:cNvPr>
              <p:cNvSpPr/>
              <p:nvPr/>
            </p:nvSpPr>
            <p:spPr>
              <a:xfrm rot="18894119">
                <a:off x="920006" y="2169971"/>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103" name="Arc 102">
                <a:extLst>
                  <a:ext uri="{FF2B5EF4-FFF2-40B4-BE49-F238E27FC236}">
                    <a16:creationId xmlns:a16="http://schemas.microsoft.com/office/drawing/2014/main" id="{0F3A90DB-3783-416B-A1BC-B985A79218A3}"/>
                  </a:ext>
                </a:extLst>
              </p:cNvPr>
              <p:cNvSpPr/>
              <p:nvPr/>
            </p:nvSpPr>
            <p:spPr>
              <a:xfrm rot="18894119">
                <a:off x="920006" y="2337482"/>
                <a:ext cx="859811" cy="849834"/>
              </a:xfrm>
              <a:prstGeom prst="arc">
                <a:avLst/>
              </a:prstGeom>
              <a:noFill/>
              <a:ln w="6350" cap="flat" cmpd="sng" algn="ctr">
                <a:solidFill>
                  <a:srgbClr val="0B2D71">
                    <a:lumMod val="40000"/>
                    <a:lumOff val="6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grpSp>
        <p:sp>
          <p:nvSpPr>
            <p:cNvPr id="92" name="Speech Bubble: Rectangle with Corners Rounded 91">
              <a:extLst>
                <a:ext uri="{FF2B5EF4-FFF2-40B4-BE49-F238E27FC236}">
                  <a16:creationId xmlns:a16="http://schemas.microsoft.com/office/drawing/2014/main" id="{2C9136EC-7390-482C-B24A-4BE24DD20DD4}"/>
                </a:ext>
              </a:extLst>
            </p:cNvPr>
            <p:cNvSpPr/>
            <p:nvPr/>
          </p:nvSpPr>
          <p:spPr>
            <a:xfrm>
              <a:off x="3170692" y="4587962"/>
              <a:ext cx="1190406" cy="606471"/>
            </a:xfrm>
            <a:prstGeom prst="wedgeRoundRectCallout">
              <a:avLst>
                <a:gd name="adj1" fmla="val 85160"/>
                <a:gd name="adj2" fmla="val 41590"/>
                <a:gd name="adj3" fmla="val 16667"/>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mn-ea"/>
                  <a:cs typeface="+mn-cs"/>
                </a:rPr>
                <a:t>Treatment Well</a:t>
              </a:r>
            </a:p>
          </p:txBody>
        </p:sp>
        <p:pic>
          <p:nvPicPr>
            <p:cNvPr id="93" name="Picture 92">
              <a:extLst>
                <a:ext uri="{FF2B5EF4-FFF2-40B4-BE49-F238E27FC236}">
                  <a16:creationId xmlns:a16="http://schemas.microsoft.com/office/drawing/2014/main" id="{FC88C4BD-9B91-4BD6-B1AD-56AC45AE74CB}"/>
                </a:ext>
              </a:extLst>
            </p:cNvPr>
            <p:cNvPicPr>
              <a:picLocks noChangeAspect="1"/>
            </p:cNvPicPr>
            <p:nvPr/>
          </p:nvPicPr>
          <p:blipFill>
            <a:blip r:embed="rId6"/>
            <a:stretch>
              <a:fillRect/>
            </a:stretch>
          </p:blipFill>
          <p:spPr>
            <a:xfrm>
              <a:off x="5542381" y="2303322"/>
              <a:ext cx="614990" cy="331708"/>
            </a:xfrm>
            <a:prstGeom prst="rect">
              <a:avLst/>
            </a:prstGeom>
          </p:spPr>
        </p:pic>
        <p:pic>
          <p:nvPicPr>
            <p:cNvPr id="94" name="Picture 93">
              <a:extLst>
                <a:ext uri="{FF2B5EF4-FFF2-40B4-BE49-F238E27FC236}">
                  <a16:creationId xmlns:a16="http://schemas.microsoft.com/office/drawing/2014/main" id="{0C3BE1E0-FC49-4391-8DDD-B3B049821FBC}"/>
                </a:ext>
              </a:extLst>
            </p:cNvPr>
            <p:cNvPicPr>
              <a:picLocks noChangeAspect="1"/>
            </p:cNvPicPr>
            <p:nvPr/>
          </p:nvPicPr>
          <p:blipFill>
            <a:blip r:embed="rId6"/>
            <a:stretch>
              <a:fillRect/>
            </a:stretch>
          </p:blipFill>
          <p:spPr>
            <a:xfrm>
              <a:off x="6457942" y="2286000"/>
              <a:ext cx="1016944" cy="416704"/>
            </a:xfrm>
            <a:prstGeom prst="rect">
              <a:avLst/>
            </a:prstGeom>
          </p:spPr>
        </p:pic>
        <p:sp>
          <p:nvSpPr>
            <p:cNvPr id="95" name="Rectangle 94">
              <a:extLst>
                <a:ext uri="{FF2B5EF4-FFF2-40B4-BE49-F238E27FC236}">
                  <a16:creationId xmlns:a16="http://schemas.microsoft.com/office/drawing/2014/main" id="{BB20997A-1417-4525-BBF5-C09039FC2ECC}"/>
                </a:ext>
              </a:extLst>
            </p:cNvPr>
            <p:cNvSpPr>
              <a:spLocks/>
            </p:cNvSpPr>
            <p:nvPr/>
          </p:nvSpPr>
          <p:spPr>
            <a:xfrm>
              <a:off x="3124200" y="1271534"/>
              <a:ext cx="5921162" cy="4900665"/>
            </a:xfrm>
            <a:prstGeom prst="rect">
              <a:avLst/>
            </a:prstGeom>
            <a:noFill/>
            <a:ln w="9525" cap="flat" cmpd="sng" algn="ctr">
              <a:solidFill>
                <a:srgbClr val="009DD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6" name="Speech Bubble: Rectangle with Corners Rounded 95">
              <a:extLst>
                <a:ext uri="{FF2B5EF4-FFF2-40B4-BE49-F238E27FC236}">
                  <a16:creationId xmlns:a16="http://schemas.microsoft.com/office/drawing/2014/main" id="{E4425C6B-C297-415A-890D-997FE05E5880}"/>
                </a:ext>
              </a:extLst>
            </p:cNvPr>
            <p:cNvSpPr/>
            <p:nvPr/>
          </p:nvSpPr>
          <p:spPr>
            <a:xfrm>
              <a:off x="7543800" y="3008573"/>
              <a:ext cx="1381862" cy="877627"/>
            </a:xfrm>
            <a:prstGeom prst="wedgeRoundRectCallout">
              <a:avLst>
                <a:gd name="adj1" fmla="val -73284"/>
                <a:gd name="adj2" fmla="val 13424"/>
                <a:gd name="adj3" fmla="val 16667"/>
              </a:avLst>
            </a:prstGeom>
            <a:solidFill>
              <a:sysClr val="window" lastClr="FFFFFF"/>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a:ea typeface="+mn-ea"/>
                  <a:cs typeface="+mn-cs"/>
                </a:rPr>
                <a:t>Measure Strain or Strain Rate along Cable</a:t>
              </a:r>
            </a:p>
          </p:txBody>
        </p:sp>
      </p:grpSp>
      <p:sp>
        <p:nvSpPr>
          <p:cNvPr id="2" name="Rectangle 1">
            <a:extLst>
              <a:ext uri="{FF2B5EF4-FFF2-40B4-BE49-F238E27FC236}">
                <a16:creationId xmlns:a16="http://schemas.microsoft.com/office/drawing/2014/main" id="{E8BE4E53-1E47-4053-90A4-6DD11BE2949E}"/>
              </a:ext>
            </a:extLst>
          </p:cNvPr>
          <p:cNvSpPr/>
          <p:nvPr/>
        </p:nvSpPr>
        <p:spPr>
          <a:xfrm>
            <a:off x="484416" y="5682430"/>
            <a:ext cx="5154383" cy="830997"/>
          </a:xfrm>
          <a:prstGeom prst="rect">
            <a:avLst/>
          </a:prstGeom>
        </p:spPr>
        <p:txBody>
          <a:bodyPr wrap="square">
            <a:spAutoFit/>
          </a:bodyPr>
          <a:lstStyle/>
          <a:p>
            <a:r>
              <a:rPr lang="en-US" sz="1600" dirty="0">
                <a:solidFill>
                  <a:srgbClr val="FFC000"/>
                </a:solidFill>
              </a:rPr>
              <a:t>Distributed acoustic sensing (DAS) provides many benefits for fracture monitoring but provide massive datasets which are expensive to process. </a:t>
            </a:r>
          </a:p>
        </p:txBody>
      </p:sp>
      <p:pic>
        <p:nvPicPr>
          <p:cNvPr id="109" name="Picture 6">
            <a:extLst>
              <a:ext uri="{FF2B5EF4-FFF2-40B4-BE49-F238E27FC236}">
                <a16:creationId xmlns:a16="http://schemas.microsoft.com/office/drawing/2014/main" id="{FC89CF9E-4EB6-49A3-91FF-1557D455F5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4529"/>
          <a:stretch/>
        </p:blipFill>
        <p:spPr bwMode="auto">
          <a:xfrm>
            <a:off x="5369929" y="4222597"/>
            <a:ext cx="3038888" cy="1521803"/>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797474B7-7082-40CE-BC06-BB99014515DF}"/>
              </a:ext>
            </a:extLst>
          </p:cNvPr>
          <p:cNvSpPr/>
          <p:nvPr/>
        </p:nvSpPr>
        <p:spPr>
          <a:xfrm>
            <a:off x="5962646" y="3942928"/>
            <a:ext cx="1711302" cy="276999"/>
          </a:xfrm>
          <a:prstGeom prst="rect">
            <a:avLst/>
          </a:prstGeom>
        </p:spPr>
        <p:txBody>
          <a:bodyPr wrap="none">
            <a:spAutoFit/>
          </a:bodyPr>
          <a:lstStyle/>
          <a:p>
            <a:r>
              <a:rPr lang="en-US" sz="1200" dirty="0">
                <a:solidFill>
                  <a:srgbClr val="FFC000"/>
                </a:solidFill>
              </a:rPr>
              <a:t>Tensile Crack Sources</a:t>
            </a:r>
          </a:p>
        </p:txBody>
      </p:sp>
      <p:pic>
        <p:nvPicPr>
          <p:cNvPr id="111" name="Picture 10">
            <a:extLst>
              <a:ext uri="{FF2B5EF4-FFF2-40B4-BE49-F238E27FC236}">
                <a16:creationId xmlns:a16="http://schemas.microsoft.com/office/drawing/2014/main" id="{FCBAAD50-7BB5-4646-A8DD-FBB659F4AB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893" t="-1" b="-8111"/>
          <a:stretch/>
        </p:blipFill>
        <p:spPr bwMode="auto">
          <a:xfrm>
            <a:off x="6653300" y="4967230"/>
            <a:ext cx="619458" cy="57491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a:extLst>
              <a:ext uri="{FF2B5EF4-FFF2-40B4-BE49-F238E27FC236}">
                <a16:creationId xmlns:a16="http://schemas.microsoft.com/office/drawing/2014/main" id="{07507FAD-4720-400C-82DA-5775BF44CE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7496"/>
          <a:stretch/>
        </p:blipFill>
        <p:spPr bwMode="auto">
          <a:xfrm>
            <a:off x="5402974" y="2339404"/>
            <a:ext cx="2993557" cy="1401267"/>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0CD593A0-851C-4B30-BFE6-EF18CFA10CA3}"/>
              </a:ext>
            </a:extLst>
          </p:cNvPr>
          <p:cNvSpPr/>
          <p:nvPr/>
        </p:nvSpPr>
        <p:spPr>
          <a:xfrm>
            <a:off x="5983155" y="1989293"/>
            <a:ext cx="183319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C000"/>
                </a:solidFill>
                <a:effectLst/>
                <a:uLnTx/>
                <a:uFillTx/>
              </a:rPr>
              <a:t>Double Couple Sources</a:t>
            </a:r>
            <a:r>
              <a:rPr kumimoji="0" lang="en-US" sz="1800" b="0" i="0" u="none" strike="noStrike" kern="0" cap="none" spc="0" normalizeH="0" baseline="0" noProof="0" dirty="0">
                <a:ln>
                  <a:noFill/>
                </a:ln>
                <a:solidFill>
                  <a:srgbClr val="000000"/>
                </a:solidFill>
                <a:effectLst/>
                <a:uLnTx/>
                <a:uFillTx/>
              </a:rPr>
              <a:t>​</a:t>
            </a:r>
            <a:endParaRPr kumimoji="0" lang="en-US" sz="1800" b="0" i="0" u="none" strike="noStrike" kern="0" cap="none" spc="0" normalizeH="0" baseline="0" noProof="0" dirty="0">
              <a:ln>
                <a:noFill/>
              </a:ln>
              <a:solidFill>
                <a:prstClr val="black"/>
              </a:solidFill>
              <a:effectLst/>
              <a:uLnTx/>
              <a:uFillTx/>
            </a:endParaRPr>
          </a:p>
        </p:txBody>
      </p:sp>
      <p:pic>
        <p:nvPicPr>
          <p:cNvPr id="114" name="Picture 8">
            <a:extLst>
              <a:ext uri="{FF2B5EF4-FFF2-40B4-BE49-F238E27FC236}">
                <a16:creationId xmlns:a16="http://schemas.microsoft.com/office/drawing/2014/main" id="{04A397C5-D637-4E57-A549-84413910C55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 r="62783" b="-9549"/>
          <a:stretch/>
        </p:blipFill>
        <p:spPr bwMode="auto">
          <a:xfrm>
            <a:off x="6560519" y="3120525"/>
            <a:ext cx="610348" cy="50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711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7638-E098-40CA-BDF1-B224E51A87D5}"/>
              </a:ext>
            </a:extLst>
          </p:cNvPr>
          <p:cNvSpPr>
            <a:spLocks noGrp="1"/>
          </p:cNvSpPr>
          <p:nvPr>
            <p:ph type="title"/>
          </p:nvPr>
        </p:nvSpPr>
        <p:spPr/>
        <p:txBody>
          <a:bodyPr/>
          <a:lstStyle/>
          <a:p>
            <a:r>
              <a:rPr lang="en-US" dirty="0"/>
              <a:t>Test Dataset</a:t>
            </a:r>
          </a:p>
        </p:txBody>
      </p:sp>
      <p:sp>
        <p:nvSpPr>
          <p:cNvPr id="3" name="Content Placeholder 2">
            <a:extLst>
              <a:ext uri="{FF2B5EF4-FFF2-40B4-BE49-F238E27FC236}">
                <a16:creationId xmlns:a16="http://schemas.microsoft.com/office/drawing/2014/main" id="{099EE2FA-6530-4DC7-91EE-2C2A19B9762E}"/>
              </a:ext>
            </a:extLst>
          </p:cNvPr>
          <p:cNvSpPr>
            <a:spLocks noGrp="1"/>
          </p:cNvSpPr>
          <p:nvPr>
            <p:ph idx="1"/>
          </p:nvPr>
        </p:nvSpPr>
        <p:spPr>
          <a:xfrm>
            <a:off x="457200" y="1600201"/>
            <a:ext cx="4551218" cy="4953000"/>
          </a:xfrm>
        </p:spPr>
        <p:txBody>
          <a:bodyPr/>
          <a:lstStyle/>
          <a:p>
            <a:pPr marL="342900" indent="-342900">
              <a:buFont typeface="Arial" panose="020B0604020202020204" pitchFamily="34" charset="0"/>
              <a:buChar char="•"/>
            </a:pPr>
            <a:r>
              <a:rPr lang="en-US" sz="1800" dirty="0"/>
              <a:t>1000 </a:t>
            </a:r>
            <a:r>
              <a:rPr lang="en-US" sz="1800" dirty="0" err="1"/>
              <a:t>microseismic</a:t>
            </a:r>
            <a:r>
              <a:rPr lang="en-US" sz="1800" dirty="0"/>
              <a:t> images (224x608 pixels) generated with analytic modeling tool. </a:t>
            </a:r>
          </a:p>
          <a:p>
            <a:pPr marL="342900" indent="-342900">
              <a:buFont typeface="Arial" panose="020B0604020202020204" pitchFamily="34" charset="0"/>
              <a:buChar char="•"/>
            </a:pPr>
            <a:r>
              <a:rPr lang="en-US" sz="1800" dirty="0"/>
              <a:t>Random moment tensors constrained by being CLVD, TC, or DC dominated. </a:t>
            </a:r>
          </a:p>
          <a:p>
            <a:pPr marL="342900" indent="-342900">
              <a:buFont typeface="Arial" panose="020B0604020202020204" pitchFamily="34" charset="0"/>
              <a:buChar char="•"/>
            </a:pPr>
            <a:r>
              <a:rPr lang="en-US" sz="1800" dirty="0"/>
              <a:t>Used as input into CAE</a:t>
            </a:r>
          </a:p>
          <a:p>
            <a:pPr lvl="1" indent="-342900">
              <a:buFont typeface="Arial" panose="020B0604020202020204" pitchFamily="34" charset="0"/>
              <a:buChar char="•"/>
            </a:pPr>
            <a:r>
              <a:rPr lang="en-US" sz="1400" dirty="0"/>
              <a:t>600 images for training; 400 images for validation</a:t>
            </a:r>
          </a:p>
          <a:p>
            <a:endParaRPr lang="en-US" dirty="0"/>
          </a:p>
        </p:txBody>
      </p:sp>
      <p:sp>
        <p:nvSpPr>
          <p:cNvPr id="4" name="Slide Number Placeholder 3">
            <a:extLst>
              <a:ext uri="{FF2B5EF4-FFF2-40B4-BE49-F238E27FC236}">
                <a16:creationId xmlns:a16="http://schemas.microsoft.com/office/drawing/2014/main" id="{E9DD965B-DDEA-4A8C-8EEA-A344CA0808BC}"/>
              </a:ext>
            </a:extLst>
          </p:cNvPr>
          <p:cNvSpPr>
            <a:spLocks noGrp="1"/>
          </p:cNvSpPr>
          <p:nvPr>
            <p:ph type="sldNum" sz="quarter" idx="12"/>
          </p:nvPr>
        </p:nvSpPr>
        <p:spPr/>
        <p:txBody>
          <a:bodyPr/>
          <a:lstStyle/>
          <a:p>
            <a:fld id="{B4DB0E65-EF00-7F4C-860A-46B7C286D3E3}" type="slidenum">
              <a:rPr lang="en-US" smtClean="0"/>
              <a:pPr/>
              <a:t>14</a:t>
            </a:fld>
            <a:endParaRPr lang="en-US" dirty="0"/>
          </a:p>
        </p:txBody>
      </p:sp>
      <p:pic>
        <p:nvPicPr>
          <p:cNvPr id="5" name="Picture 4">
            <a:extLst>
              <a:ext uri="{FF2B5EF4-FFF2-40B4-BE49-F238E27FC236}">
                <a16:creationId xmlns:a16="http://schemas.microsoft.com/office/drawing/2014/main" id="{C05D59FF-C7A1-400A-9916-ADCD5003F985}"/>
              </a:ext>
            </a:extLst>
          </p:cNvPr>
          <p:cNvPicPr>
            <a:picLocks noChangeAspect="1"/>
          </p:cNvPicPr>
          <p:nvPr/>
        </p:nvPicPr>
        <p:blipFill>
          <a:blip r:embed="rId3"/>
          <a:stretch>
            <a:fillRect/>
          </a:stretch>
        </p:blipFill>
        <p:spPr>
          <a:xfrm>
            <a:off x="583610" y="4076701"/>
            <a:ext cx="4191001" cy="2291545"/>
          </a:xfrm>
          <a:prstGeom prst="rect">
            <a:avLst/>
          </a:prstGeom>
        </p:spPr>
      </p:pic>
      <p:pic>
        <p:nvPicPr>
          <p:cNvPr id="6" name="Picture 5">
            <a:extLst>
              <a:ext uri="{FF2B5EF4-FFF2-40B4-BE49-F238E27FC236}">
                <a16:creationId xmlns:a16="http://schemas.microsoft.com/office/drawing/2014/main" id="{EB8CCB5F-CCC1-4F71-95E5-45958FCC528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3" b="99725" l="0" r="99659">
                        <a14:foregroundMark x1="9886" y1="79505" x2="8409" y2="54058"/>
                        <a14:foregroundMark x1="8409" y1="54058" x2="10341" y2="29574"/>
                        <a14:foregroundMark x1="10568" y1="85970" x2="3068" y2="70289"/>
                        <a14:foregroundMark x1="3068" y1="70289" x2="0" y2="66713"/>
                        <a14:foregroundMark x1="8636" y1="73728" x2="3182" y2="53370"/>
                        <a14:foregroundMark x1="3182" y1="53370" x2="74205" y2="93948"/>
                        <a14:foregroundMark x1="31705" y1="83906" x2="62727" y2="99312"/>
                        <a14:foregroundMark x1="39886" y1="90096" x2="5455" y2="61073"/>
                        <a14:foregroundMark x1="5455" y1="61073" x2="2159" y2="67675"/>
                        <a14:foregroundMark x1="2159" y1="67675" x2="25795" y2="79367"/>
                        <a14:foregroundMark x1="25795" y1="79367" x2="79205" y2="97662"/>
                        <a14:foregroundMark x1="79205" y1="97662" x2="88295" y2="93810"/>
                        <a14:foregroundMark x1="88295" y1="93810" x2="97159" y2="56259"/>
                        <a14:foregroundMark x1="97159" y1="56259" x2="94205" y2="23521"/>
                        <a14:foregroundMark x1="94205" y1="23521" x2="90568" y2="15131"/>
                        <a14:foregroundMark x1="90568" y1="15131" x2="81250" y2="4539"/>
                        <a14:foregroundMark x1="81250" y1="4539" x2="74432" y2="550"/>
                        <a14:foregroundMark x1="74432" y1="550" x2="4545" y2="5915"/>
                        <a14:foregroundMark x1="4545" y1="5915" x2="1477" y2="62311"/>
                        <a14:foregroundMark x1="1477" y1="62311" x2="5909" y2="64237"/>
                        <a14:foregroundMark x1="5114" y1="62999" x2="52159" y2="99725"/>
                        <a14:foregroundMark x1="6136" y1="50481" x2="42614" y2="3026"/>
                        <a14:foregroundMark x1="12045" y1="48143" x2="54545" y2="550"/>
                        <a14:foregroundMark x1="2386" y1="50481" x2="42045" y2="3439"/>
                        <a14:foregroundMark x1="64205" y1="88446" x2="99659" y2="32325"/>
                        <a14:foregroundMark x1="69205" y1="86520" x2="91477" y2="57084"/>
                        <a14:foregroundMark x1="91477" y1="57084" x2="97273" y2="43054"/>
                        <a14:foregroundMark x1="50909" y1="3851" x2="98977" y2="30261"/>
                      </a14:backgroundRemoval>
                    </a14:imgEffect>
                  </a14:imgLayer>
                </a14:imgProps>
              </a:ext>
            </a:extLst>
          </a:blip>
          <a:stretch>
            <a:fillRect/>
          </a:stretch>
        </p:blipFill>
        <p:spPr>
          <a:xfrm>
            <a:off x="5008418" y="1606035"/>
            <a:ext cx="3723386" cy="4279985"/>
          </a:xfrm>
          <a:prstGeom prst="rect">
            <a:avLst/>
          </a:prstGeom>
        </p:spPr>
      </p:pic>
      <p:sp>
        <p:nvSpPr>
          <p:cNvPr id="7" name="Rectangle 6">
            <a:extLst>
              <a:ext uri="{FF2B5EF4-FFF2-40B4-BE49-F238E27FC236}">
                <a16:creationId xmlns:a16="http://schemas.microsoft.com/office/drawing/2014/main" id="{F77256A1-7A0B-4420-8C57-02EA7C845F04}"/>
              </a:ext>
            </a:extLst>
          </p:cNvPr>
          <p:cNvSpPr/>
          <p:nvPr/>
        </p:nvSpPr>
        <p:spPr>
          <a:xfrm>
            <a:off x="5105400" y="1676400"/>
            <a:ext cx="685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353F05-FDFB-493D-9C8E-F82B8ED9D93A}"/>
              </a:ext>
            </a:extLst>
          </p:cNvPr>
          <p:cNvSpPr/>
          <p:nvPr/>
        </p:nvSpPr>
        <p:spPr>
          <a:xfrm>
            <a:off x="5334000" y="1708108"/>
            <a:ext cx="685800" cy="1143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30FD84-8BC2-4E0C-8C8E-DA8FF31DB6F4}"/>
              </a:ext>
            </a:extLst>
          </p:cNvPr>
          <p:cNvSpPr/>
          <p:nvPr/>
        </p:nvSpPr>
        <p:spPr>
          <a:xfrm>
            <a:off x="5699067" y="1784848"/>
            <a:ext cx="685800" cy="7297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2157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E8DC-FB78-4036-948C-BB1E9D7A0C81}"/>
              </a:ext>
            </a:extLst>
          </p:cNvPr>
          <p:cNvSpPr>
            <a:spLocks noGrp="1"/>
          </p:cNvSpPr>
          <p:nvPr>
            <p:ph type="title"/>
          </p:nvPr>
        </p:nvSpPr>
        <p:spPr/>
        <p:txBody>
          <a:bodyPr/>
          <a:lstStyle/>
          <a:p>
            <a:r>
              <a:rPr lang="en-US" dirty="0"/>
              <a:t>Latent Space Dimensionality</a:t>
            </a:r>
          </a:p>
        </p:txBody>
      </p:sp>
      <p:sp>
        <p:nvSpPr>
          <p:cNvPr id="4" name="Slide Number Placeholder 3">
            <a:extLst>
              <a:ext uri="{FF2B5EF4-FFF2-40B4-BE49-F238E27FC236}">
                <a16:creationId xmlns:a16="http://schemas.microsoft.com/office/drawing/2014/main" id="{A2E11E05-0A91-45AF-880E-42A8C79862D5}"/>
              </a:ext>
            </a:extLst>
          </p:cNvPr>
          <p:cNvSpPr>
            <a:spLocks noGrp="1"/>
          </p:cNvSpPr>
          <p:nvPr>
            <p:ph type="sldNum" sz="quarter" idx="12"/>
          </p:nvPr>
        </p:nvSpPr>
        <p:spPr/>
        <p:txBody>
          <a:bodyPr/>
          <a:lstStyle/>
          <a:p>
            <a:fld id="{B4DB0E65-EF00-7F4C-860A-46B7C286D3E3}" type="slidenum">
              <a:rPr lang="en-US" smtClean="0"/>
              <a:pPr/>
              <a:t>15</a:t>
            </a:fld>
            <a:endParaRPr lang="en-US" dirty="0"/>
          </a:p>
        </p:txBody>
      </p:sp>
      <p:grpSp>
        <p:nvGrpSpPr>
          <p:cNvPr id="6" name="Group 5">
            <a:extLst>
              <a:ext uri="{FF2B5EF4-FFF2-40B4-BE49-F238E27FC236}">
                <a16:creationId xmlns:a16="http://schemas.microsoft.com/office/drawing/2014/main" id="{89CB3B2C-8E1B-4866-9BCD-FAE4B79ACCA3}"/>
              </a:ext>
            </a:extLst>
          </p:cNvPr>
          <p:cNvGrpSpPr/>
          <p:nvPr/>
        </p:nvGrpSpPr>
        <p:grpSpPr>
          <a:xfrm>
            <a:off x="522526" y="5715000"/>
            <a:ext cx="1470082" cy="752708"/>
            <a:chOff x="2453268" y="5965903"/>
            <a:chExt cx="2352131" cy="120433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7398F5-6331-49BF-857B-1416A0B9B79D}"/>
                    </a:ext>
                  </a:extLst>
                </p:cNvPr>
                <p:cNvSpPr txBox="1"/>
                <p:nvPr/>
              </p:nvSpPr>
              <p:spPr>
                <a:xfrm>
                  <a:off x="2453268" y="5989306"/>
                  <a:ext cx="2352131" cy="1076910"/>
                </a:xfrm>
                <a:prstGeom prst="rect">
                  <a:avLst/>
                </a:prstGeom>
                <a:noFill/>
              </p:spPr>
              <p:txBody>
                <a:bodyPr wrap="none" lIns="0" tIns="0" rIns="0" bIns="0" rtlCol="0">
                  <a:spAutoFit/>
                </a:bodyPr>
                <a:lstStyle/>
                <a:p>
                  <a:pPr marL="0" marR="0" lvl="0" indent="0" defTabSz="342957"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dPr>
                          <m:e>
                            <m:m>
                              <m:mPr>
                                <m:mcs>
                                  <m:mc>
                                    <m:mcPr>
                                      <m:count m:val="3"/>
                                      <m:mcJc m:val="center"/>
                                    </m:mcPr>
                                  </m:mc>
                                </m:mcs>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mPr>
                              <m:mr>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m:rPr>
                                          <m:brk m:alnAt="7"/>
                                        </m:r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m:rPr>
                                          <m:brk m:alnAt="7"/>
                                        </m:r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𝑥</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𝑥𝑦</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𝑥𝑧</m:t>
                                      </m:r>
                                    </m:sub>
                                  </m:sSub>
                                </m:e>
                              </m:mr>
                              <m:mr>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𝑦𝑥</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𝑦𝑦</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𝑦𝑧</m:t>
                                      </m:r>
                                    </m:sub>
                                  </m:sSub>
                                </m:e>
                              </m:mr>
                              <m:mr>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𝑧𝑥</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𝑧𝑦</m:t>
                                      </m:r>
                                    </m:sub>
                                  </m:sSub>
                                </m:e>
                                <m:e>
                                  <m:sSub>
                                    <m:sSubPr>
                                      <m:ctrlP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𝑀</m:t>
                                      </m:r>
                                    </m:e>
                                    <m:sub>
                                      <m:r>
                                        <a:rPr kumimoji="0" lang="en-US" sz="1375" b="0" i="1" u="none" strike="noStrike" kern="0" cap="none" spc="0" normalizeH="0" baseline="0" noProof="0" smtClean="0">
                                          <a:ln>
                                            <a:noFill/>
                                          </a:ln>
                                          <a:solidFill>
                                            <a:prstClr val="black"/>
                                          </a:solidFill>
                                          <a:effectLst/>
                                          <a:uLnTx/>
                                          <a:uFillTx/>
                                          <a:latin typeface="Cambria Math" panose="02040503050406030204" pitchFamily="18" charset="0"/>
                                        </a:rPr>
                                        <m:t>𝑧𝑧</m:t>
                                      </m:r>
                                    </m:sub>
                                  </m:sSub>
                                </m:e>
                              </m:mr>
                            </m:m>
                          </m:e>
                        </m:d>
                      </m:oMath>
                    </m:oMathPara>
                  </a14:m>
                  <a:endParaRPr kumimoji="0" lang="en-US" sz="1375" b="0" i="0" u="none" strike="noStrike" kern="0" cap="none" spc="0" normalizeH="0" baseline="0" noProof="0" dirty="0">
                    <a:ln>
                      <a:noFill/>
                    </a:ln>
                    <a:solidFill>
                      <a:prstClr val="black"/>
                    </a:solidFill>
                    <a:effectLst/>
                    <a:uLnTx/>
                    <a:uFillTx/>
                  </a:endParaRPr>
                </a:p>
              </p:txBody>
            </p:sp>
          </mc:Choice>
          <mc:Fallback xmlns="">
            <p:sp>
              <p:nvSpPr>
                <p:cNvPr id="7" name="TextBox 6">
                  <a:extLst>
                    <a:ext uri="{FF2B5EF4-FFF2-40B4-BE49-F238E27FC236}">
                      <a16:creationId xmlns:a16="http://schemas.microsoft.com/office/drawing/2014/main" id="{F07398F5-6331-49BF-857B-1416A0B9B79D}"/>
                    </a:ext>
                  </a:extLst>
                </p:cNvPr>
                <p:cNvSpPr txBox="1">
                  <a:spLocks noRot="1" noChangeAspect="1" noMove="1" noResize="1" noEditPoints="1" noAdjustHandles="1" noChangeArrowheads="1" noChangeShapeType="1" noTextEdit="1"/>
                </p:cNvSpPr>
                <p:nvPr/>
              </p:nvSpPr>
              <p:spPr>
                <a:xfrm>
                  <a:off x="2453268" y="5989306"/>
                  <a:ext cx="2352131" cy="1076910"/>
                </a:xfrm>
                <a:prstGeom prst="rect">
                  <a:avLst/>
                </a:prstGeom>
                <a:blipFill>
                  <a:blip r:embed="rId3"/>
                  <a:stretch>
                    <a:fillRect/>
                  </a:stretch>
                </a:blipFill>
              </p:spPr>
              <p:txBody>
                <a:bodyPr/>
                <a:lstStyle/>
                <a:p>
                  <a:r>
                    <a:rPr lang="en-US">
                      <a:noFill/>
                    </a:rPr>
                    <a:t> </a:t>
                  </a:r>
                </a:p>
              </p:txBody>
            </p:sp>
          </mc:Fallback>
        </mc:AlternateContent>
        <p:sp>
          <p:nvSpPr>
            <p:cNvPr id="8" name="Freeform: Shape 7">
              <a:extLst>
                <a:ext uri="{FF2B5EF4-FFF2-40B4-BE49-F238E27FC236}">
                  <a16:creationId xmlns:a16="http://schemas.microsoft.com/office/drawing/2014/main" id="{5DCCFC7A-DA7D-4FA6-B625-E210D158D737}"/>
                </a:ext>
              </a:extLst>
            </p:cNvPr>
            <p:cNvSpPr/>
            <p:nvPr/>
          </p:nvSpPr>
          <p:spPr>
            <a:xfrm>
              <a:off x="2585085" y="5965903"/>
              <a:ext cx="2107580" cy="1204332"/>
            </a:xfrm>
            <a:custGeom>
              <a:avLst/>
              <a:gdLst>
                <a:gd name="connsiteX0" fmla="*/ 193144 w 2554706"/>
                <a:gd name="connsiteY0" fmla="*/ 79562 h 1296790"/>
                <a:gd name="connsiteX1" fmla="*/ 193144 w 2554706"/>
                <a:gd name="connsiteY1" fmla="*/ 380645 h 1296790"/>
                <a:gd name="connsiteX2" fmla="*/ 2200363 w 2554706"/>
                <a:gd name="connsiteY2" fmla="*/ 1295045 h 1296790"/>
                <a:gd name="connsiteX3" fmla="*/ 2356480 w 2554706"/>
                <a:gd name="connsiteY3" fmla="*/ 124167 h 1296790"/>
                <a:gd name="connsiteX4" fmla="*/ 126236 w 2554706"/>
                <a:gd name="connsiteY4" fmla="*/ 90714 h 1296790"/>
                <a:gd name="connsiteX0" fmla="*/ 193144 w 2554706"/>
                <a:gd name="connsiteY0" fmla="*/ 79562 h 1296790"/>
                <a:gd name="connsiteX1" fmla="*/ 193144 w 2554706"/>
                <a:gd name="connsiteY1" fmla="*/ 380645 h 1296790"/>
                <a:gd name="connsiteX2" fmla="*/ 2200363 w 2554706"/>
                <a:gd name="connsiteY2" fmla="*/ 1295045 h 1296790"/>
                <a:gd name="connsiteX3" fmla="*/ 2356480 w 2554706"/>
                <a:gd name="connsiteY3" fmla="*/ 124167 h 1296790"/>
                <a:gd name="connsiteX4" fmla="*/ 126236 w 2554706"/>
                <a:gd name="connsiteY4" fmla="*/ 90714 h 1296790"/>
                <a:gd name="connsiteX0" fmla="*/ 193144 w 2554706"/>
                <a:gd name="connsiteY0" fmla="*/ 79562 h 1296790"/>
                <a:gd name="connsiteX1" fmla="*/ 193144 w 2554706"/>
                <a:gd name="connsiteY1" fmla="*/ 380645 h 1296790"/>
                <a:gd name="connsiteX2" fmla="*/ 2200363 w 2554706"/>
                <a:gd name="connsiteY2" fmla="*/ 1295045 h 1296790"/>
                <a:gd name="connsiteX3" fmla="*/ 2356480 w 2554706"/>
                <a:gd name="connsiteY3" fmla="*/ 124167 h 1296790"/>
                <a:gd name="connsiteX4" fmla="*/ 126236 w 2554706"/>
                <a:gd name="connsiteY4" fmla="*/ 90714 h 1296790"/>
                <a:gd name="connsiteX0" fmla="*/ 193144 w 2554706"/>
                <a:gd name="connsiteY0" fmla="*/ 79562 h 1296790"/>
                <a:gd name="connsiteX1" fmla="*/ 193144 w 2554706"/>
                <a:gd name="connsiteY1" fmla="*/ 380645 h 1296790"/>
                <a:gd name="connsiteX2" fmla="*/ 2200363 w 2554706"/>
                <a:gd name="connsiteY2" fmla="*/ 1295045 h 1296790"/>
                <a:gd name="connsiteX3" fmla="*/ 2356480 w 2554706"/>
                <a:gd name="connsiteY3" fmla="*/ 124167 h 1296790"/>
                <a:gd name="connsiteX4" fmla="*/ 126236 w 2554706"/>
                <a:gd name="connsiteY4" fmla="*/ 90714 h 1296790"/>
                <a:gd name="connsiteX0" fmla="*/ 193144 w 2554706"/>
                <a:gd name="connsiteY0" fmla="*/ 79562 h 1296790"/>
                <a:gd name="connsiteX1" fmla="*/ 193144 w 2554706"/>
                <a:gd name="connsiteY1" fmla="*/ 380645 h 1296790"/>
                <a:gd name="connsiteX2" fmla="*/ 2200363 w 2554706"/>
                <a:gd name="connsiteY2" fmla="*/ 1295045 h 1296790"/>
                <a:gd name="connsiteX3" fmla="*/ 2356480 w 2554706"/>
                <a:gd name="connsiteY3" fmla="*/ 124167 h 1296790"/>
                <a:gd name="connsiteX4" fmla="*/ 126236 w 2554706"/>
                <a:gd name="connsiteY4" fmla="*/ 90714 h 1296790"/>
                <a:gd name="connsiteX0" fmla="*/ 66908 w 2428470"/>
                <a:gd name="connsiteY0" fmla="*/ 380645 h 1296790"/>
                <a:gd name="connsiteX1" fmla="*/ 2074127 w 2428470"/>
                <a:gd name="connsiteY1" fmla="*/ 1295045 h 1296790"/>
                <a:gd name="connsiteX2" fmla="*/ 2230244 w 2428470"/>
                <a:gd name="connsiteY2" fmla="*/ 124167 h 1296790"/>
                <a:gd name="connsiteX3" fmla="*/ 0 w 2428470"/>
                <a:gd name="connsiteY3" fmla="*/ 90714 h 1296790"/>
                <a:gd name="connsiteX0" fmla="*/ 66908 w 2428470"/>
                <a:gd name="connsiteY0" fmla="*/ 380645 h 1296790"/>
                <a:gd name="connsiteX1" fmla="*/ 2074127 w 2428470"/>
                <a:gd name="connsiteY1" fmla="*/ 1295045 h 1296790"/>
                <a:gd name="connsiteX2" fmla="*/ 2230244 w 2428470"/>
                <a:gd name="connsiteY2" fmla="*/ 124167 h 1296790"/>
                <a:gd name="connsiteX3" fmla="*/ 0 w 2428470"/>
                <a:gd name="connsiteY3" fmla="*/ 90714 h 1296790"/>
                <a:gd name="connsiteX4" fmla="*/ 66908 w 2428470"/>
                <a:gd name="connsiteY4" fmla="*/ 380645 h 1296790"/>
                <a:gd name="connsiteX0" fmla="*/ 66908 w 2428470"/>
                <a:gd name="connsiteY0" fmla="*/ 321840 h 1237985"/>
                <a:gd name="connsiteX1" fmla="*/ 2074127 w 2428470"/>
                <a:gd name="connsiteY1" fmla="*/ 1236240 h 1237985"/>
                <a:gd name="connsiteX2" fmla="*/ 2230244 w 2428470"/>
                <a:gd name="connsiteY2" fmla="*/ 65362 h 1237985"/>
                <a:gd name="connsiteX3" fmla="*/ 0 w 2428470"/>
                <a:gd name="connsiteY3" fmla="*/ 31909 h 1237985"/>
                <a:gd name="connsiteX4" fmla="*/ 66908 w 2428470"/>
                <a:gd name="connsiteY4" fmla="*/ 321840 h 1237985"/>
                <a:gd name="connsiteX0" fmla="*/ 66908 w 2291913"/>
                <a:gd name="connsiteY0" fmla="*/ 321840 h 1237985"/>
                <a:gd name="connsiteX1" fmla="*/ 2074127 w 2291913"/>
                <a:gd name="connsiteY1" fmla="*/ 1236240 h 1237985"/>
                <a:gd name="connsiteX2" fmla="*/ 2230244 w 2291913"/>
                <a:gd name="connsiteY2" fmla="*/ 65362 h 1237985"/>
                <a:gd name="connsiteX3" fmla="*/ 0 w 2291913"/>
                <a:gd name="connsiteY3" fmla="*/ 31909 h 1237985"/>
                <a:gd name="connsiteX4" fmla="*/ 66908 w 2291913"/>
                <a:gd name="connsiteY4" fmla="*/ 321840 h 1237985"/>
                <a:gd name="connsiteX0" fmla="*/ 66908 w 2331434"/>
                <a:gd name="connsiteY0" fmla="*/ 321840 h 1182362"/>
                <a:gd name="connsiteX1" fmla="*/ 2141034 w 2331434"/>
                <a:gd name="connsiteY1" fmla="*/ 1180484 h 1182362"/>
                <a:gd name="connsiteX2" fmla="*/ 2230244 w 2331434"/>
                <a:gd name="connsiteY2" fmla="*/ 65362 h 1182362"/>
                <a:gd name="connsiteX3" fmla="*/ 0 w 2331434"/>
                <a:gd name="connsiteY3" fmla="*/ 31909 h 1182362"/>
                <a:gd name="connsiteX4" fmla="*/ 66908 w 2331434"/>
                <a:gd name="connsiteY4" fmla="*/ 321840 h 1182362"/>
                <a:gd name="connsiteX0" fmla="*/ 66908 w 2231243"/>
                <a:gd name="connsiteY0" fmla="*/ 321840 h 1182362"/>
                <a:gd name="connsiteX1" fmla="*/ 2141034 w 2231243"/>
                <a:gd name="connsiteY1" fmla="*/ 1180484 h 1182362"/>
                <a:gd name="connsiteX2" fmla="*/ 2230244 w 2231243"/>
                <a:gd name="connsiteY2" fmla="*/ 65362 h 1182362"/>
                <a:gd name="connsiteX3" fmla="*/ 0 w 2231243"/>
                <a:gd name="connsiteY3" fmla="*/ 31909 h 1182362"/>
                <a:gd name="connsiteX4" fmla="*/ 66908 w 2231243"/>
                <a:gd name="connsiteY4" fmla="*/ 321840 h 1182362"/>
                <a:gd name="connsiteX0" fmla="*/ 66908 w 2150841"/>
                <a:gd name="connsiteY0" fmla="*/ 333212 h 1193734"/>
                <a:gd name="connsiteX1" fmla="*/ 2141034 w 2150841"/>
                <a:gd name="connsiteY1" fmla="*/ 1191856 h 1193734"/>
                <a:gd name="connsiteX2" fmla="*/ 2141034 w 2150841"/>
                <a:gd name="connsiteY2" fmla="*/ 32129 h 1193734"/>
                <a:gd name="connsiteX3" fmla="*/ 0 w 2150841"/>
                <a:gd name="connsiteY3" fmla="*/ 43281 h 1193734"/>
                <a:gd name="connsiteX4" fmla="*/ 66908 w 2150841"/>
                <a:gd name="connsiteY4" fmla="*/ 333212 h 1193734"/>
                <a:gd name="connsiteX0" fmla="*/ 66908 w 2150841"/>
                <a:gd name="connsiteY0" fmla="*/ 333212 h 1191856"/>
                <a:gd name="connsiteX1" fmla="*/ 2141034 w 2150841"/>
                <a:gd name="connsiteY1" fmla="*/ 1191856 h 1191856"/>
                <a:gd name="connsiteX2" fmla="*/ 2141034 w 2150841"/>
                <a:gd name="connsiteY2" fmla="*/ 32129 h 1191856"/>
                <a:gd name="connsiteX3" fmla="*/ 0 w 2150841"/>
                <a:gd name="connsiteY3" fmla="*/ 43281 h 1191856"/>
                <a:gd name="connsiteX4" fmla="*/ 66908 w 2150841"/>
                <a:gd name="connsiteY4" fmla="*/ 333212 h 1191856"/>
                <a:gd name="connsiteX0" fmla="*/ 66908 w 2253868"/>
                <a:gd name="connsiteY0" fmla="*/ 333212 h 1236461"/>
                <a:gd name="connsiteX1" fmla="*/ 2252546 w 2253868"/>
                <a:gd name="connsiteY1" fmla="*/ 1236461 h 1236461"/>
                <a:gd name="connsiteX2" fmla="*/ 2141034 w 2253868"/>
                <a:gd name="connsiteY2" fmla="*/ 32129 h 1236461"/>
                <a:gd name="connsiteX3" fmla="*/ 0 w 2253868"/>
                <a:gd name="connsiteY3" fmla="*/ 43281 h 1236461"/>
                <a:gd name="connsiteX4" fmla="*/ 66908 w 2253868"/>
                <a:gd name="connsiteY4" fmla="*/ 333212 h 1236461"/>
                <a:gd name="connsiteX0" fmla="*/ 66908 w 2269066"/>
                <a:gd name="connsiteY0" fmla="*/ 333212 h 1236461"/>
                <a:gd name="connsiteX1" fmla="*/ 2252546 w 2269066"/>
                <a:gd name="connsiteY1" fmla="*/ 1236461 h 1236461"/>
                <a:gd name="connsiteX2" fmla="*/ 2263697 w 2269066"/>
                <a:gd name="connsiteY2" fmla="*/ 32129 h 1236461"/>
                <a:gd name="connsiteX3" fmla="*/ 0 w 2269066"/>
                <a:gd name="connsiteY3" fmla="*/ 43281 h 1236461"/>
                <a:gd name="connsiteX4" fmla="*/ 66908 w 2269066"/>
                <a:gd name="connsiteY4" fmla="*/ 333212 h 1236461"/>
                <a:gd name="connsiteX0" fmla="*/ 66908 w 2269066"/>
                <a:gd name="connsiteY0" fmla="*/ 333212 h 1236461"/>
                <a:gd name="connsiteX1" fmla="*/ 2252546 w 2269066"/>
                <a:gd name="connsiteY1" fmla="*/ 1236461 h 1236461"/>
                <a:gd name="connsiteX2" fmla="*/ 2263697 w 2269066"/>
                <a:gd name="connsiteY2" fmla="*/ 32129 h 1236461"/>
                <a:gd name="connsiteX3" fmla="*/ 0 w 2269066"/>
                <a:gd name="connsiteY3" fmla="*/ 43281 h 1236461"/>
                <a:gd name="connsiteX4" fmla="*/ 66908 w 2269066"/>
                <a:gd name="connsiteY4" fmla="*/ 333212 h 1236461"/>
                <a:gd name="connsiteX0" fmla="*/ 66908 w 2269066"/>
                <a:gd name="connsiteY0" fmla="*/ 333212 h 1236461"/>
                <a:gd name="connsiteX1" fmla="*/ 2252546 w 2269066"/>
                <a:gd name="connsiteY1" fmla="*/ 1236461 h 1236461"/>
                <a:gd name="connsiteX2" fmla="*/ 2263697 w 2269066"/>
                <a:gd name="connsiteY2" fmla="*/ 32129 h 1236461"/>
                <a:gd name="connsiteX3" fmla="*/ 0 w 2269066"/>
                <a:gd name="connsiteY3" fmla="*/ 43281 h 1236461"/>
                <a:gd name="connsiteX4" fmla="*/ 66908 w 2269066"/>
                <a:gd name="connsiteY4" fmla="*/ 333212 h 1236461"/>
                <a:gd name="connsiteX0" fmla="*/ 0 w 2291367"/>
                <a:gd name="connsiteY0" fmla="*/ 277456 h 1236461"/>
                <a:gd name="connsiteX1" fmla="*/ 2274847 w 2291367"/>
                <a:gd name="connsiteY1" fmla="*/ 1236461 h 1236461"/>
                <a:gd name="connsiteX2" fmla="*/ 2285998 w 2291367"/>
                <a:gd name="connsiteY2" fmla="*/ 32129 h 1236461"/>
                <a:gd name="connsiteX3" fmla="*/ 22301 w 2291367"/>
                <a:gd name="connsiteY3" fmla="*/ 43281 h 1236461"/>
                <a:gd name="connsiteX4" fmla="*/ 0 w 2291367"/>
                <a:gd name="connsiteY4" fmla="*/ 277456 h 1236461"/>
                <a:gd name="connsiteX0" fmla="*/ 0 w 2291367"/>
                <a:gd name="connsiteY0" fmla="*/ 277456 h 1236461"/>
                <a:gd name="connsiteX1" fmla="*/ 2274847 w 2291367"/>
                <a:gd name="connsiteY1" fmla="*/ 1236461 h 1236461"/>
                <a:gd name="connsiteX2" fmla="*/ 2285998 w 2291367"/>
                <a:gd name="connsiteY2" fmla="*/ 32129 h 1236461"/>
                <a:gd name="connsiteX3" fmla="*/ 22301 w 2291367"/>
                <a:gd name="connsiteY3" fmla="*/ 43281 h 1236461"/>
                <a:gd name="connsiteX4" fmla="*/ 0 w 2291367"/>
                <a:gd name="connsiteY4" fmla="*/ 277456 h 1236461"/>
                <a:gd name="connsiteX0" fmla="*/ 0 w 2291367"/>
                <a:gd name="connsiteY0" fmla="*/ 249079 h 1208084"/>
                <a:gd name="connsiteX1" fmla="*/ 2274847 w 2291367"/>
                <a:gd name="connsiteY1" fmla="*/ 1208084 h 1208084"/>
                <a:gd name="connsiteX2" fmla="*/ 2285998 w 2291367"/>
                <a:gd name="connsiteY2" fmla="*/ 3752 h 1208084"/>
                <a:gd name="connsiteX3" fmla="*/ 22301 w 2291367"/>
                <a:gd name="connsiteY3" fmla="*/ 14904 h 1208084"/>
                <a:gd name="connsiteX4" fmla="*/ 0 w 2291367"/>
                <a:gd name="connsiteY4" fmla="*/ 249079 h 1208084"/>
                <a:gd name="connsiteX0" fmla="*/ 0 w 2291367"/>
                <a:gd name="connsiteY0" fmla="*/ 245327 h 1204332"/>
                <a:gd name="connsiteX1" fmla="*/ 2274847 w 2291367"/>
                <a:gd name="connsiteY1" fmla="*/ 1204332 h 1204332"/>
                <a:gd name="connsiteX2" fmla="*/ 2285998 w 2291367"/>
                <a:gd name="connsiteY2" fmla="*/ 0 h 1204332"/>
                <a:gd name="connsiteX3" fmla="*/ 22301 w 2291367"/>
                <a:gd name="connsiteY3" fmla="*/ 11152 h 1204332"/>
                <a:gd name="connsiteX4" fmla="*/ 0 w 2291367"/>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 name="connsiteX0" fmla="*/ 0 w 2286411"/>
                <a:gd name="connsiteY0" fmla="*/ 245327 h 1204332"/>
                <a:gd name="connsiteX1" fmla="*/ 2274847 w 2286411"/>
                <a:gd name="connsiteY1" fmla="*/ 1204332 h 1204332"/>
                <a:gd name="connsiteX2" fmla="*/ 2285998 w 2286411"/>
                <a:gd name="connsiteY2" fmla="*/ 0 h 1204332"/>
                <a:gd name="connsiteX3" fmla="*/ 22301 w 2286411"/>
                <a:gd name="connsiteY3" fmla="*/ 11152 h 1204332"/>
                <a:gd name="connsiteX4" fmla="*/ 0 w 2286411"/>
                <a:gd name="connsiteY4" fmla="*/ 245327 h 120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411" h="1204332">
                  <a:moveTo>
                    <a:pt x="0" y="245327"/>
                  </a:moveTo>
                  <a:cubicBezTo>
                    <a:pt x="2274848" y="1195039"/>
                    <a:pt x="7433" y="243468"/>
                    <a:pt x="2274847" y="1204332"/>
                  </a:cubicBezTo>
                  <a:cubicBezTo>
                    <a:pt x="2289716" y="13010"/>
                    <a:pt x="2285998" y="1193180"/>
                    <a:pt x="2285998" y="0"/>
                  </a:cubicBezTo>
                  <a:cubicBezTo>
                    <a:pt x="11148" y="11151"/>
                    <a:pt x="2280423" y="5575"/>
                    <a:pt x="22301" y="11152"/>
                  </a:cubicBezTo>
                  <a:cubicBezTo>
                    <a:pt x="-7435" y="256479"/>
                    <a:pt x="29737" y="33455"/>
                    <a:pt x="0" y="245327"/>
                  </a:cubicBezTo>
                  <a:close/>
                </a:path>
              </a:pathLst>
            </a:custGeom>
            <a:solidFill>
              <a:srgbClr val="97002E">
                <a:alpha val="21000"/>
              </a:srgbClr>
            </a:solidFill>
            <a:ln w="31750" cap="flat" cmpd="sng" algn="ctr">
              <a:solidFill>
                <a:srgbClr val="97002E"/>
              </a:solidFill>
              <a:prstDash val="dashDot"/>
            </a:ln>
            <a:effectLst/>
          </p:spPr>
          <p:txBody>
            <a:bodyPr rtlCol="0" anchor="ctr"/>
            <a:lstStyle/>
            <a:p>
              <a:pPr marL="0" marR="0" lvl="0" indent="0" algn="ctr" defTabSz="342957" eaLnBrk="1" fontAlgn="auto" latinLnBrk="0" hangingPunct="1">
                <a:lnSpc>
                  <a:spcPct val="100000"/>
                </a:lnSpc>
                <a:spcBef>
                  <a:spcPts val="0"/>
                </a:spcBef>
                <a:spcAft>
                  <a:spcPts val="0"/>
                </a:spcAft>
                <a:buClrTx/>
                <a:buSzTx/>
                <a:buFontTx/>
                <a:buNone/>
                <a:tabLst/>
                <a:defRPr/>
              </a:pPr>
              <a:endParaRPr kumimoji="0" lang="en-US" sz="1375" b="0" i="0" u="none" strike="noStrike" kern="0" cap="none" spc="0" normalizeH="0" baseline="0" noProof="0">
                <a:ln>
                  <a:noFill/>
                </a:ln>
                <a:solidFill>
                  <a:prstClr val="white"/>
                </a:solidFill>
                <a:effectLst/>
                <a:uLnTx/>
                <a:uFillTx/>
                <a:latin typeface="Arial"/>
                <a:ea typeface="+mn-ea"/>
                <a:cs typeface="+mn-cs"/>
              </a:endParaRPr>
            </a:p>
          </p:txBody>
        </p:sp>
      </p:grpSp>
      <p:sp>
        <p:nvSpPr>
          <p:cNvPr id="9" name="TextBox 8">
            <a:extLst>
              <a:ext uri="{FF2B5EF4-FFF2-40B4-BE49-F238E27FC236}">
                <a16:creationId xmlns:a16="http://schemas.microsoft.com/office/drawing/2014/main" id="{C6BE8499-99A9-475D-A2CD-69A4537981B4}"/>
              </a:ext>
            </a:extLst>
          </p:cNvPr>
          <p:cNvSpPr txBox="1"/>
          <p:nvPr/>
        </p:nvSpPr>
        <p:spPr>
          <a:xfrm>
            <a:off x="2301093" y="5931565"/>
            <a:ext cx="1869423" cy="303929"/>
          </a:xfrm>
          <a:prstGeom prst="rect">
            <a:avLst/>
          </a:prstGeom>
          <a:noFill/>
        </p:spPr>
        <p:txBody>
          <a:bodyPr wrap="none" rtlCol="0">
            <a:spAutoFit/>
          </a:bodyPr>
          <a:lstStyle/>
          <a:p>
            <a:pPr marL="0" marR="0" lvl="0" indent="0" defTabSz="342957" eaLnBrk="1" fontAlgn="auto" latinLnBrk="0" hangingPunct="1">
              <a:lnSpc>
                <a:spcPct val="100000"/>
              </a:lnSpc>
              <a:spcBef>
                <a:spcPts val="0"/>
              </a:spcBef>
              <a:spcAft>
                <a:spcPts val="0"/>
              </a:spcAft>
              <a:buClrTx/>
              <a:buSzTx/>
              <a:buFontTx/>
              <a:buNone/>
              <a:tabLst/>
              <a:defRPr/>
            </a:pPr>
            <a:r>
              <a:rPr kumimoji="0" lang="en-US" sz="1375" b="0" i="0" u="none" strike="noStrike" kern="0" cap="none" spc="0" normalizeH="0" baseline="0" noProof="0" dirty="0">
                <a:ln>
                  <a:noFill/>
                </a:ln>
                <a:solidFill>
                  <a:schemeClr val="accent2"/>
                </a:solidFill>
                <a:effectLst/>
                <a:uLnTx/>
                <a:uFillTx/>
              </a:rPr>
              <a:t>6 unique components</a:t>
            </a:r>
          </a:p>
        </p:txBody>
      </p:sp>
      <p:cxnSp>
        <p:nvCxnSpPr>
          <p:cNvPr id="10" name="Straight Arrow Connector 9">
            <a:extLst>
              <a:ext uri="{FF2B5EF4-FFF2-40B4-BE49-F238E27FC236}">
                <a16:creationId xmlns:a16="http://schemas.microsoft.com/office/drawing/2014/main" id="{CD66DD6A-1CCB-448A-AEAF-C919402B54C5}"/>
              </a:ext>
            </a:extLst>
          </p:cNvPr>
          <p:cNvCxnSpPr>
            <a:cxnSpLocks/>
            <a:stCxn id="9" idx="3"/>
            <a:endCxn id="11" idx="1"/>
          </p:cNvCxnSpPr>
          <p:nvPr/>
        </p:nvCxnSpPr>
        <p:spPr>
          <a:xfrm flipV="1">
            <a:off x="4170516" y="6083529"/>
            <a:ext cx="93446" cy="1"/>
          </a:xfrm>
          <a:prstGeom prst="straightConnector1">
            <a:avLst/>
          </a:prstGeom>
          <a:noFill/>
          <a:ln w="6350" cap="flat" cmpd="sng" algn="ctr">
            <a:solidFill>
              <a:sysClr val="windowText" lastClr="000000"/>
            </a:solidFill>
            <a:prstDash val="solid"/>
            <a:tailEnd type="triangle"/>
          </a:ln>
          <a:effectLst/>
        </p:spPr>
      </p:cxnSp>
      <p:sp>
        <p:nvSpPr>
          <p:cNvPr id="11" name="TextBox 10">
            <a:extLst>
              <a:ext uri="{FF2B5EF4-FFF2-40B4-BE49-F238E27FC236}">
                <a16:creationId xmlns:a16="http://schemas.microsoft.com/office/drawing/2014/main" id="{193A0662-F6D2-4374-B141-BCB6E9B93A38}"/>
              </a:ext>
            </a:extLst>
          </p:cNvPr>
          <p:cNvSpPr txBox="1"/>
          <p:nvPr/>
        </p:nvSpPr>
        <p:spPr>
          <a:xfrm>
            <a:off x="4263962" y="5931564"/>
            <a:ext cx="1451038" cy="303929"/>
          </a:xfrm>
          <a:prstGeom prst="rect">
            <a:avLst/>
          </a:prstGeom>
          <a:noFill/>
        </p:spPr>
        <p:txBody>
          <a:bodyPr wrap="none" rtlCol="0">
            <a:spAutoFit/>
          </a:bodyPr>
          <a:lstStyle/>
          <a:p>
            <a:pPr marL="0" marR="0" lvl="0" indent="0" defTabSz="342957" eaLnBrk="1" fontAlgn="auto" latinLnBrk="0" hangingPunct="1">
              <a:lnSpc>
                <a:spcPct val="100000"/>
              </a:lnSpc>
              <a:spcBef>
                <a:spcPts val="0"/>
              </a:spcBef>
              <a:spcAft>
                <a:spcPts val="0"/>
              </a:spcAft>
              <a:buClrTx/>
              <a:buSzTx/>
              <a:buFontTx/>
              <a:buNone/>
              <a:tabLst/>
              <a:defRPr/>
            </a:pPr>
            <a:r>
              <a:rPr kumimoji="0" lang="en-US" sz="1375" b="0" i="0" u="none" strike="noStrike" kern="0" cap="none" spc="0" normalizeH="0" baseline="0" noProof="0" dirty="0">
                <a:ln>
                  <a:noFill/>
                </a:ln>
                <a:solidFill>
                  <a:schemeClr val="accent2"/>
                </a:solidFill>
                <a:effectLst/>
                <a:uLnTx/>
                <a:uFillTx/>
              </a:rPr>
              <a:t>5 latent features</a:t>
            </a:r>
          </a:p>
        </p:txBody>
      </p:sp>
      <p:cxnSp>
        <p:nvCxnSpPr>
          <p:cNvPr id="12" name="Straight Arrow Connector 11">
            <a:extLst>
              <a:ext uri="{FF2B5EF4-FFF2-40B4-BE49-F238E27FC236}">
                <a16:creationId xmlns:a16="http://schemas.microsoft.com/office/drawing/2014/main" id="{E01067C3-CAEA-4736-806E-4E1EF0DFCA10}"/>
              </a:ext>
            </a:extLst>
          </p:cNvPr>
          <p:cNvCxnSpPr>
            <a:cxnSpLocks/>
            <a:stCxn id="7" idx="3"/>
            <a:endCxn id="9" idx="1"/>
          </p:cNvCxnSpPr>
          <p:nvPr/>
        </p:nvCxnSpPr>
        <p:spPr>
          <a:xfrm>
            <a:off x="1992608" y="6066162"/>
            <a:ext cx="308485" cy="17368"/>
          </a:xfrm>
          <a:prstGeom prst="straightConnector1">
            <a:avLst/>
          </a:prstGeom>
          <a:noFill/>
          <a:ln w="6350" cap="flat" cmpd="sng" algn="ctr">
            <a:solidFill>
              <a:sysClr val="windowText" lastClr="000000"/>
            </a:solidFill>
            <a:prstDash val="solid"/>
            <a:tailEnd type="triangle"/>
          </a:ln>
          <a:effectLst/>
        </p:spPr>
      </p:cxnSp>
      <p:sp>
        <p:nvSpPr>
          <p:cNvPr id="13" name="TextBox 12">
            <a:extLst>
              <a:ext uri="{FF2B5EF4-FFF2-40B4-BE49-F238E27FC236}">
                <a16:creationId xmlns:a16="http://schemas.microsoft.com/office/drawing/2014/main" id="{E22C537F-3D61-4E45-80E8-0747CACD41DB}"/>
              </a:ext>
            </a:extLst>
          </p:cNvPr>
          <p:cNvSpPr txBox="1"/>
          <p:nvPr/>
        </p:nvSpPr>
        <p:spPr>
          <a:xfrm>
            <a:off x="5864164" y="5396644"/>
            <a:ext cx="2822636" cy="938719"/>
          </a:xfrm>
          <a:prstGeom prst="rect">
            <a:avLst/>
          </a:prstGeom>
          <a:noFill/>
        </p:spPr>
        <p:txBody>
          <a:bodyPr wrap="square" rtlCol="0">
            <a:spAutoFit/>
          </a:bodyPr>
          <a:lstStyle/>
          <a:p>
            <a:pPr marL="0" marR="0" lvl="0" indent="0" defTabSz="342957" eaLnBrk="1" fontAlgn="auto" latinLnBrk="0" hangingPunct="1">
              <a:lnSpc>
                <a:spcPct val="100000"/>
              </a:lnSpc>
              <a:spcBef>
                <a:spcPts val="0"/>
              </a:spcBef>
              <a:spcAft>
                <a:spcPts val="0"/>
              </a:spcAft>
              <a:buClrTx/>
              <a:buSzTx/>
              <a:buFontTx/>
              <a:buNone/>
              <a:tabLst/>
              <a:defRPr/>
            </a:pPr>
            <a:r>
              <a:rPr kumimoji="0" lang="en-US" sz="1375" b="1" i="0" u="none" strike="noStrike" kern="0" cap="none" spc="0" normalizeH="0" baseline="0" noProof="0" dirty="0">
                <a:ln>
                  <a:noFill/>
                </a:ln>
                <a:solidFill>
                  <a:schemeClr val="accent2"/>
                </a:solidFill>
                <a:effectLst/>
                <a:uLnTx/>
                <a:uFillTx/>
              </a:rPr>
              <a:t>GOAL: </a:t>
            </a:r>
            <a:r>
              <a:rPr kumimoji="0" lang="en-US" sz="1375" b="0" i="0" u="none" strike="noStrike" kern="0" cap="none" spc="0" normalizeH="0" baseline="0" noProof="0" dirty="0">
                <a:ln>
                  <a:noFill/>
                </a:ln>
                <a:solidFill>
                  <a:schemeClr val="accent2"/>
                </a:solidFill>
                <a:effectLst/>
                <a:uLnTx/>
                <a:uFillTx/>
              </a:rPr>
              <a:t>Collapse input images to the fewest number of features required for successful image reconstruction.</a:t>
            </a:r>
            <a:endParaRPr kumimoji="0" lang="en-US" sz="1375" b="1" i="0" u="none" strike="noStrike" kern="0" cap="none" spc="0" normalizeH="0" baseline="0" noProof="0" dirty="0">
              <a:ln>
                <a:noFill/>
              </a:ln>
              <a:solidFill>
                <a:schemeClr val="accent2"/>
              </a:solidFill>
              <a:effectLst/>
              <a:uLnTx/>
              <a:uFillTx/>
            </a:endParaRPr>
          </a:p>
        </p:txBody>
      </p:sp>
      <p:pic>
        <p:nvPicPr>
          <p:cNvPr id="14" name="Picture 13" descr="A close up of a map&#10;&#10;Description automatically generated">
            <a:extLst>
              <a:ext uri="{FF2B5EF4-FFF2-40B4-BE49-F238E27FC236}">
                <a16:creationId xmlns:a16="http://schemas.microsoft.com/office/drawing/2014/main" id="{B321F4B2-523E-41D5-9D74-0CFECF77DD92}"/>
              </a:ext>
            </a:extLst>
          </p:cNvPr>
          <p:cNvPicPr>
            <a:picLocks noChangeAspect="1"/>
          </p:cNvPicPr>
          <p:nvPr/>
        </p:nvPicPr>
        <p:blipFill rotWithShape="1">
          <a:blip r:embed="rId4"/>
          <a:srcRect l="7100" r="7928"/>
          <a:stretch/>
        </p:blipFill>
        <p:spPr>
          <a:xfrm>
            <a:off x="4101273" y="2088653"/>
            <a:ext cx="4672239" cy="3092939"/>
          </a:xfrm>
          <a:prstGeom prst="rect">
            <a:avLst/>
          </a:prstGeom>
        </p:spPr>
      </p:pic>
      <p:pic>
        <p:nvPicPr>
          <p:cNvPr id="18" name="Picture 17">
            <a:extLst>
              <a:ext uri="{FF2B5EF4-FFF2-40B4-BE49-F238E27FC236}">
                <a16:creationId xmlns:a16="http://schemas.microsoft.com/office/drawing/2014/main" id="{462E36F2-06CA-49DA-BB8C-2B7EF2B5DEB0}"/>
              </a:ext>
            </a:extLst>
          </p:cNvPr>
          <p:cNvPicPr>
            <a:picLocks noChangeAspect="1"/>
          </p:cNvPicPr>
          <p:nvPr/>
        </p:nvPicPr>
        <p:blipFill>
          <a:blip r:embed="rId5"/>
          <a:stretch>
            <a:fillRect/>
          </a:stretch>
        </p:blipFill>
        <p:spPr>
          <a:xfrm>
            <a:off x="457200" y="1600200"/>
            <a:ext cx="3365284" cy="3962743"/>
          </a:xfrm>
          <a:prstGeom prst="rect">
            <a:avLst/>
          </a:prstGeom>
        </p:spPr>
      </p:pic>
    </p:spTree>
    <p:extLst>
      <p:ext uri="{BB962C8B-B14F-4D97-AF65-F5344CB8AC3E}">
        <p14:creationId xmlns:p14="http://schemas.microsoft.com/office/powerpoint/2010/main" val="4429248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Deep Learning clustering for DAS </a:t>
            </a:r>
            <a:r>
              <a:rPr lang="en-US" dirty="0" err="1"/>
              <a:t>microseismic</a:t>
            </a:r>
            <a:endParaRPr lang="en-US" sz="2000" dirty="0"/>
          </a:p>
        </p:txBody>
      </p:sp>
      <p:pic>
        <p:nvPicPr>
          <p:cNvPr id="6" name="Picture 5">
            <a:extLst>
              <a:ext uri="{FF2B5EF4-FFF2-40B4-BE49-F238E27FC236}">
                <a16:creationId xmlns:a16="http://schemas.microsoft.com/office/drawing/2014/main" id="{1073F7C0-197D-4D2C-9602-32D1CE0CCE02}"/>
              </a:ext>
            </a:extLst>
          </p:cNvPr>
          <p:cNvPicPr>
            <a:picLocks noChangeAspect="1"/>
          </p:cNvPicPr>
          <p:nvPr/>
        </p:nvPicPr>
        <p:blipFill rotWithShape="1">
          <a:blip r:embed="rId3"/>
          <a:srcRect t="3152" b="4140"/>
          <a:stretch/>
        </p:blipFill>
        <p:spPr>
          <a:xfrm>
            <a:off x="457200" y="1600200"/>
            <a:ext cx="3365474" cy="3962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16BB0D-1EEF-4977-90AC-69EA704C8618}"/>
                  </a:ext>
                </a:extLst>
              </p:cNvPr>
              <p:cNvSpPr txBox="1"/>
              <p:nvPr/>
            </p:nvSpPr>
            <p:spPr>
              <a:xfrm>
                <a:off x="574945" y="1752600"/>
                <a:ext cx="1755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oMath>
                  </m:oMathPara>
                </a14:m>
                <a:endParaRPr lang="en-US" sz="2800" dirty="0"/>
              </a:p>
            </p:txBody>
          </p:sp>
        </mc:Choice>
        <mc:Fallback xmlns="">
          <p:sp>
            <p:nvSpPr>
              <p:cNvPr id="7" name="TextBox 6">
                <a:extLst>
                  <a:ext uri="{FF2B5EF4-FFF2-40B4-BE49-F238E27FC236}">
                    <a16:creationId xmlns:a16="http://schemas.microsoft.com/office/drawing/2014/main" id="{D416BB0D-1EEF-4977-90AC-69EA704C8618}"/>
                  </a:ext>
                </a:extLst>
              </p:cNvPr>
              <p:cNvSpPr txBox="1">
                <a:spLocks noRot="1" noChangeAspect="1" noMove="1" noResize="1" noEditPoints="1" noAdjustHandles="1" noChangeArrowheads="1" noChangeShapeType="1" noTextEdit="1"/>
              </p:cNvSpPr>
              <p:nvPr/>
            </p:nvSpPr>
            <p:spPr>
              <a:xfrm>
                <a:off x="574945" y="1752600"/>
                <a:ext cx="175503" cy="430887"/>
              </a:xfrm>
              <a:prstGeom prst="rect">
                <a:avLst/>
              </a:prstGeom>
              <a:blipFill>
                <a:blip r:embed="rId4"/>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849FED9-505F-4E96-8150-1D9E8982B0AF}"/>
                  </a:ext>
                </a:extLst>
              </p:cNvPr>
              <p:cNvSpPr txBox="1"/>
              <p:nvPr/>
            </p:nvSpPr>
            <p:spPr>
              <a:xfrm>
                <a:off x="3025596" y="3028416"/>
                <a:ext cx="403404" cy="369332"/>
              </a:xfrm>
              <a:prstGeom prst="rect">
                <a:avLst/>
              </a:prstGeom>
              <a:noFill/>
              <a:ln>
                <a:noFill/>
                <a:prstDash val="sysDash"/>
              </a:ln>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𝜃</m:t>
                          </m:r>
                        </m:sub>
                      </m:sSub>
                      <m:d>
                        <m:dPr>
                          <m:ctrlP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rPr>
                            <m:t>𝑥</m:t>
                          </m:r>
                        </m:e>
                      </m:d>
                    </m:oMath>
                  </m:oMathPara>
                </a14:m>
                <a:endParaRPr kumimoji="0" lang="en-US" sz="2400" b="0" i="0" u="none" strike="noStrike" kern="0" cap="none" spc="0" normalizeH="0" baseline="0" noProof="0" dirty="0">
                  <a:ln>
                    <a:noFill/>
                  </a:ln>
                  <a:solidFill>
                    <a:prstClr val="black"/>
                  </a:solidFill>
                  <a:effectLst/>
                  <a:uLnTx/>
                  <a:uFillTx/>
                </a:endParaRPr>
              </a:p>
            </p:txBody>
          </p:sp>
        </mc:Choice>
        <mc:Fallback xmlns="">
          <p:sp>
            <p:nvSpPr>
              <p:cNvPr id="8" name="TextBox 7">
                <a:extLst>
                  <a:ext uri="{FF2B5EF4-FFF2-40B4-BE49-F238E27FC236}">
                    <a16:creationId xmlns:a16="http://schemas.microsoft.com/office/drawing/2014/main" id="{8849FED9-505F-4E96-8150-1D9E8982B0AF}"/>
                  </a:ext>
                </a:extLst>
              </p:cNvPr>
              <p:cNvSpPr txBox="1">
                <a:spLocks noRot="1" noChangeAspect="1" noMove="1" noResize="1" noEditPoints="1" noAdjustHandles="1" noChangeArrowheads="1" noChangeShapeType="1" noTextEdit="1"/>
              </p:cNvSpPr>
              <p:nvPr/>
            </p:nvSpPr>
            <p:spPr>
              <a:xfrm>
                <a:off x="3025596" y="3028416"/>
                <a:ext cx="403404" cy="369332"/>
              </a:xfrm>
              <a:prstGeom prst="rect">
                <a:avLst/>
              </a:prstGeom>
              <a:blipFill>
                <a:blip r:embed="rId5"/>
                <a:stretch>
                  <a:fillRect l="-34328" r="-68657" b="-38333"/>
                </a:stretch>
              </a:blipFill>
              <a:ln>
                <a:noFill/>
                <a:prstDash val="sysDash"/>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BA5DC81B-A6A3-4800-BB57-051ABE2B5B56}"/>
              </a:ext>
            </a:extLst>
          </p:cNvPr>
          <p:cNvPicPr>
            <a:picLocks noChangeAspect="1"/>
          </p:cNvPicPr>
          <p:nvPr/>
        </p:nvPicPr>
        <p:blipFill>
          <a:blip r:embed="rId6"/>
          <a:stretch>
            <a:fillRect/>
          </a:stretch>
        </p:blipFill>
        <p:spPr>
          <a:xfrm>
            <a:off x="348092" y="5200167"/>
            <a:ext cx="1231298" cy="372047"/>
          </a:xfrm>
          <a:prstGeom prst="rect">
            <a:avLst/>
          </a:prstGeom>
        </p:spPr>
      </p:pic>
      <p:sp>
        <p:nvSpPr>
          <p:cNvPr id="10" name="TextBox 9">
            <a:extLst>
              <a:ext uri="{FF2B5EF4-FFF2-40B4-BE49-F238E27FC236}">
                <a16:creationId xmlns:a16="http://schemas.microsoft.com/office/drawing/2014/main" id="{EC519959-DBFA-43E0-83C0-03A2126D5090}"/>
              </a:ext>
            </a:extLst>
          </p:cNvPr>
          <p:cNvSpPr txBox="1"/>
          <p:nvPr/>
        </p:nvSpPr>
        <p:spPr>
          <a:xfrm>
            <a:off x="228600" y="3397749"/>
            <a:ext cx="16002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rPr>
              <a:t>Reconstruction Error</a:t>
            </a:r>
          </a:p>
        </p:txBody>
      </p:sp>
      <p:sp>
        <p:nvSpPr>
          <p:cNvPr id="11" name="TextBox 10">
            <a:extLst>
              <a:ext uri="{FF2B5EF4-FFF2-40B4-BE49-F238E27FC236}">
                <a16:creationId xmlns:a16="http://schemas.microsoft.com/office/drawing/2014/main" id="{97106A85-0170-4220-8EE6-D7A773AB573B}"/>
              </a:ext>
            </a:extLst>
          </p:cNvPr>
          <p:cNvSpPr txBox="1"/>
          <p:nvPr/>
        </p:nvSpPr>
        <p:spPr>
          <a:xfrm>
            <a:off x="3081993" y="2638262"/>
            <a:ext cx="1087688" cy="523220"/>
          </a:xfrm>
          <a:prstGeom prst="rect">
            <a:avLst/>
          </a:prstGeom>
          <a:noFill/>
        </p:spPr>
        <p:txBody>
          <a:bodyPr wrap="square" rtlCol="0">
            <a:spAutoFit/>
          </a:bodyPr>
          <a:lstStyle/>
          <a:p>
            <a:pPr algn="ctr"/>
            <a:r>
              <a:rPr lang="en-US" sz="1400" b="1" dirty="0">
                <a:solidFill>
                  <a:srgbClr val="FF0000"/>
                </a:solidFill>
              </a:rPr>
              <a:t>Clustering Error</a:t>
            </a:r>
          </a:p>
        </p:txBody>
      </p:sp>
      <p:pic>
        <p:nvPicPr>
          <p:cNvPr id="12" name="Picture 11">
            <a:extLst>
              <a:ext uri="{FF2B5EF4-FFF2-40B4-BE49-F238E27FC236}">
                <a16:creationId xmlns:a16="http://schemas.microsoft.com/office/drawing/2014/main" id="{F6D85F53-1FA5-47B1-BCC3-6F94AFBC46F9}"/>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898294" y="1968865"/>
            <a:ext cx="4714778" cy="680818"/>
          </a:xfrm>
          <a:prstGeom prst="rect">
            <a:avLst/>
          </a:prstGeom>
        </p:spPr>
      </p:pic>
      <p:sp>
        <p:nvSpPr>
          <p:cNvPr id="13" name="TextBox 12">
            <a:extLst>
              <a:ext uri="{FF2B5EF4-FFF2-40B4-BE49-F238E27FC236}">
                <a16:creationId xmlns:a16="http://schemas.microsoft.com/office/drawing/2014/main" id="{45CC6B51-D9EE-4AB6-9E99-5E415C57A987}"/>
              </a:ext>
            </a:extLst>
          </p:cNvPr>
          <p:cNvSpPr txBox="1"/>
          <p:nvPr/>
        </p:nvSpPr>
        <p:spPr>
          <a:xfrm>
            <a:off x="7218616" y="1622561"/>
            <a:ext cx="1239583" cy="584775"/>
          </a:xfrm>
          <a:prstGeom prst="rect">
            <a:avLst/>
          </a:prstGeom>
          <a:noFill/>
        </p:spPr>
        <p:txBody>
          <a:bodyPr wrap="square" rtlCol="0">
            <a:spAutoFit/>
          </a:bodyPr>
          <a:lstStyle/>
          <a:p>
            <a:pPr algn="ctr"/>
            <a:r>
              <a:rPr lang="en-US" sz="1600" b="1" dirty="0">
                <a:solidFill>
                  <a:srgbClr val="FF0000"/>
                </a:solidFill>
              </a:rPr>
              <a:t>Clustering Error</a:t>
            </a:r>
          </a:p>
        </p:txBody>
      </p:sp>
      <p:sp>
        <p:nvSpPr>
          <p:cNvPr id="14" name="TextBox 13">
            <a:extLst>
              <a:ext uri="{FF2B5EF4-FFF2-40B4-BE49-F238E27FC236}">
                <a16:creationId xmlns:a16="http://schemas.microsoft.com/office/drawing/2014/main" id="{7D6F9368-F981-443A-B744-9F92AB28270D}"/>
              </a:ext>
            </a:extLst>
          </p:cNvPr>
          <p:cNvSpPr txBox="1"/>
          <p:nvPr/>
        </p:nvSpPr>
        <p:spPr>
          <a:xfrm>
            <a:off x="4953000" y="1621276"/>
            <a:ext cx="180798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rPr>
              <a:t>Reconstruction Error</a:t>
            </a:r>
          </a:p>
        </p:txBody>
      </p:sp>
      <p:pic>
        <p:nvPicPr>
          <p:cNvPr id="1026" name="Picture 2">
            <a:extLst>
              <a:ext uri="{FF2B5EF4-FFF2-40B4-BE49-F238E27FC236}">
                <a16:creationId xmlns:a16="http://schemas.microsoft.com/office/drawing/2014/main" id="{252D0F2E-165A-459B-8A78-B90414ADC5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4138" y="2982783"/>
            <a:ext cx="2472680" cy="16707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6328D62-A92E-4EB0-B97B-52501342CD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0990" y="2971800"/>
            <a:ext cx="2562647" cy="16926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0D991D-FD79-4AC5-A807-01944FDE43D2}"/>
              </a:ext>
            </a:extLst>
          </p:cNvPr>
          <p:cNvSpPr txBox="1"/>
          <p:nvPr/>
        </p:nvSpPr>
        <p:spPr>
          <a:xfrm>
            <a:off x="4343400" y="4664495"/>
            <a:ext cx="1977590" cy="1077218"/>
          </a:xfrm>
          <a:prstGeom prst="rect">
            <a:avLst/>
          </a:prstGeom>
          <a:noFill/>
        </p:spPr>
        <p:txBody>
          <a:bodyPr wrap="square" rtlCol="0">
            <a:spAutoFit/>
          </a:bodyPr>
          <a:lstStyle/>
          <a:p>
            <a:r>
              <a:rPr lang="en-US" sz="1600" dirty="0">
                <a:solidFill>
                  <a:srgbClr val="FFC000"/>
                </a:solidFill>
                <a:latin typeface="Arial"/>
                <a:cs typeface="Arial"/>
              </a:rPr>
              <a:t>Baseline: 2 steps by clustering after reconstruction error only deep learning</a:t>
            </a:r>
          </a:p>
        </p:txBody>
      </p:sp>
      <p:sp>
        <p:nvSpPr>
          <p:cNvPr id="17" name="TextBox 16">
            <a:extLst>
              <a:ext uri="{FF2B5EF4-FFF2-40B4-BE49-F238E27FC236}">
                <a16:creationId xmlns:a16="http://schemas.microsoft.com/office/drawing/2014/main" id="{DB17E7B2-EF24-46C0-89B5-E35EAFA0DEA2}"/>
              </a:ext>
            </a:extLst>
          </p:cNvPr>
          <p:cNvSpPr txBox="1"/>
          <p:nvPr/>
        </p:nvSpPr>
        <p:spPr>
          <a:xfrm>
            <a:off x="6841716" y="4655936"/>
            <a:ext cx="1977590" cy="830997"/>
          </a:xfrm>
          <a:prstGeom prst="rect">
            <a:avLst/>
          </a:prstGeom>
          <a:noFill/>
        </p:spPr>
        <p:txBody>
          <a:bodyPr wrap="square" rtlCol="0">
            <a:spAutoFit/>
          </a:bodyPr>
          <a:lstStyle/>
          <a:p>
            <a:r>
              <a:rPr lang="en-US" sz="1600" dirty="0">
                <a:solidFill>
                  <a:srgbClr val="FFC000"/>
                </a:solidFill>
                <a:latin typeface="Arial"/>
                <a:cs typeface="Arial"/>
              </a:rPr>
              <a:t>Deep learning clustering using joint loss function</a:t>
            </a:r>
          </a:p>
        </p:txBody>
      </p:sp>
      <p:sp>
        <p:nvSpPr>
          <p:cNvPr id="18" name="TextBox 17">
            <a:extLst>
              <a:ext uri="{FF2B5EF4-FFF2-40B4-BE49-F238E27FC236}">
                <a16:creationId xmlns:a16="http://schemas.microsoft.com/office/drawing/2014/main" id="{8E46C80A-B382-4BB6-BAE7-53CCF949A50C}"/>
              </a:ext>
            </a:extLst>
          </p:cNvPr>
          <p:cNvSpPr txBox="1"/>
          <p:nvPr/>
        </p:nvSpPr>
        <p:spPr>
          <a:xfrm>
            <a:off x="574945" y="5866133"/>
            <a:ext cx="8244361" cy="369332"/>
          </a:xfrm>
          <a:prstGeom prst="rect">
            <a:avLst/>
          </a:prstGeom>
          <a:noFill/>
        </p:spPr>
        <p:txBody>
          <a:bodyPr wrap="square" rtlCol="0">
            <a:spAutoFit/>
          </a:bodyPr>
          <a:lstStyle/>
          <a:p>
            <a:r>
              <a:rPr lang="en-US" dirty="0">
                <a:solidFill>
                  <a:srgbClr val="FFFF00"/>
                </a:solidFill>
                <a:latin typeface="Arial"/>
                <a:cs typeface="Arial"/>
              </a:rPr>
              <a:t>Train DNN model is not just separate data into train and test and fit in a model</a:t>
            </a:r>
          </a:p>
        </p:txBody>
      </p:sp>
    </p:spTree>
    <p:extLst>
      <p:ext uri="{BB962C8B-B14F-4D97-AF65-F5344CB8AC3E}">
        <p14:creationId xmlns:p14="http://schemas.microsoft.com/office/powerpoint/2010/main" val="39277296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F393-69BB-4623-97BC-8151B5164359}"/>
              </a:ext>
            </a:extLst>
          </p:cNvPr>
          <p:cNvSpPr>
            <a:spLocks noGrp="1"/>
          </p:cNvSpPr>
          <p:nvPr>
            <p:ph type="title"/>
          </p:nvPr>
        </p:nvSpPr>
        <p:spPr/>
        <p:txBody>
          <a:bodyPr/>
          <a:lstStyle/>
          <a:p>
            <a:r>
              <a:rPr lang="en-US" dirty="0"/>
              <a:t>What I learn</a:t>
            </a:r>
          </a:p>
        </p:txBody>
      </p:sp>
      <p:sp>
        <p:nvSpPr>
          <p:cNvPr id="3" name="Content Placeholder 2">
            <a:extLst>
              <a:ext uri="{FF2B5EF4-FFF2-40B4-BE49-F238E27FC236}">
                <a16:creationId xmlns:a16="http://schemas.microsoft.com/office/drawing/2014/main" id="{0A22DEBD-3468-4DBD-92BA-792C69E06D59}"/>
              </a:ext>
            </a:extLst>
          </p:cNvPr>
          <p:cNvSpPr>
            <a:spLocks noGrp="1"/>
          </p:cNvSpPr>
          <p:nvPr>
            <p:ph idx="1"/>
          </p:nvPr>
        </p:nvSpPr>
        <p:spPr/>
        <p:txBody>
          <a:bodyPr/>
          <a:lstStyle/>
          <a:p>
            <a:r>
              <a:rPr lang="en-US" dirty="0"/>
              <a:t>Understand the training procedure of a deep learning and how to adapt it to include different domain knowledge in training is key for success.</a:t>
            </a:r>
          </a:p>
        </p:txBody>
      </p:sp>
      <p:sp>
        <p:nvSpPr>
          <p:cNvPr id="4" name="Slide Number Placeholder 3">
            <a:extLst>
              <a:ext uri="{FF2B5EF4-FFF2-40B4-BE49-F238E27FC236}">
                <a16:creationId xmlns:a16="http://schemas.microsoft.com/office/drawing/2014/main" id="{C6D6A746-C7E2-4AC0-8D7A-90DD526E6E8B}"/>
              </a:ext>
            </a:extLst>
          </p:cNvPr>
          <p:cNvSpPr>
            <a:spLocks noGrp="1"/>
          </p:cNvSpPr>
          <p:nvPr>
            <p:ph type="sldNum" sz="quarter" idx="12"/>
          </p:nvPr>
        </p:nvSpPr>
        <p:spPr/>
        <p:txBody>
          <a:bodyPr/>
          <a:lstStyle/>
          <a:p>
            <a:fld id="{B4DB0E65-EF00-7F4C-860A-46B7C286D3E3}" type="slidenum">
              <a:rPr lang="en-US" smtClean="0"/>
              <a:pPr/>
              <a:t>17</a:t>
            </a:fld>
            <a:endParaRPr lang="en-US" dirty="0"/>
          </a:p>
        </p:txBody>
      </p:sp>
      <p:pic>
        <p:nvPicPr>
          <p:cNvPr id="1026" name="Picture 2" descr="Image for post">
            <a:extLst>
              <a:ext uri="{FF2B5EF4-FFF2-40B4-BE49-F238E27FC236}">
                <a16:creationId xmlns:a16="http://schemas.microsoft.com/office/drawing/2014/main" id="{F8E7D1EF-3FF7-4665-B4A2-DF9CF15AA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743200"/>
            <a:ext cx="5638800" cy="358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653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23DC4E-50DE-466F-8EE7-5534A3080A21}"/>
              </a:ext>
            </a:extLst>
          </p:cNvPr>
          <p:cNvSpPr>
            <a:spLocks noGrp="1"/>
          </p:cNvSpPr>
          <p:nvPr>
            <p:ph type="title"/>
          </p:nvPr>
        </p:nvSpPr>
        <p:spPr>
          <a:xfrm>
            <a:off x="792769" y="3124200"/>
            <a:ext cx="7620000" cy="1295400"/>
          </a:xfrm>
        </p:spPr>
        <p:txBody>
          <a:bodyPr>
            <a:normAutofit fontScale="90000"/>
          </a:bodyPr>
          <a:lstStyle/>
          <a:p>
            <a:pPr algn="ctr"/>
            <a:r>
              <a:rPr lang="en-US" dirty="0">
                <a:solidFill>
                  <a:srgbClr val="FFFF00"/>
                </a:solidFill>
              </a:rPr>
              <a:t>What I do in Chevron?</a:t>
            </a:r>
            <a:br>
              <a:rPr lang="en-US" dirty="0">
                <a:solidFill>
                  <a:srgbClr val="FFFF00"/>
                </a:solidFill>
              </a:rPr>
            </a:br>
            <a:br>
              <a:rPr lang="en-US" dirty="0">
                <a:solidFill>
                  <a:srgbClr val="FFFF00"/>
                </a:solidFill>
              </a:rPr>
            </a:br>
            <a:r>
              <a:rPr lang="en-US" u="sng" dirty="0">
                <a:solidFill>
                  <a:srgbClr val="FFFF00"/>
                </a:solidFill>
              </a:rPr>
              <a:t>Deep Reinforcement Learning for Field Development Plan Optimization </a:t>
            </a:r>
            <a:br>
              <a:rPr lang="en-US" u="sng" dirty="0">
                <a:solidFill>
                  <a:srgbClr val="FFFF00"/>
                </a:solidFill>
              </a:rPr>
            </a:br>
            <a:br>
              <a:rPr lang="en-US" u="sng" dirty="0">
                <a:solidFill>
                  <a:srgbClr val="FFFF00"/>
                </a:solidFill>
              </a:rPr>
            </a:br>
            <a:r>
              <a:rPr lang="en-US" u="sng" dirty="0">
                <a:solidFill>
                  <a:srgbClr val="F08400"/>
                </a:solidFill>
              </a:rPr>
              <a:t>as a full stack AI developer from backend DRL to frontend serverless computing</a:t>
            </a:r>
            <a:br>
              <a:rPr lang="en-US" dirty="0">
                <a:solidFill>
                  <a:srgbClr val="FFFF00"/>
                </a:solidFill>
              </a:rPr>
            </a:br>
            <a:br>
              <a:rPr lang="en-US" dirty="0">
                <a:solidFill>
                  <a:srgbClr val="FFFF00"/>
                </a:solidFill>
              </a:rPr>
            </a:br>
            <a:endParaRPr lang="en-US" dirty="0"/>
          </a:p>
        </p:txBody>
      </p:sp>
      <p:sp>
        <p:nvSpPr>
          <p:cNvPr id="4" name="Slide Number Placeholder 3">
            <a:extLst>
              <a:ext uri="{FF2B5EF4-FFF2-40B4-BE49-F238E27FC236}">
                <a16:creationId xmlns:a16="http://schemas.microsoft.com/office/drawing/2014/main" id="{73E61E19-4960-4C41-8BFF-701B169BA55A}"/>
              </a:ext>
            </a:extLst>
          </p:cNvPr>
          <p:cNvSpPr>
            <a:spLocks noGrp="1"/>
          </p:cNvSpPr>
          <p:nvPr>
            <p:ph type="sldNum" sz="quarter" idx="12"/>
          </p:nvPr>
        </p:nvSpPr>
        <p:spPr/>
        <p:txBody>
          <a:bodyPr/>
          <a:lstStyle/>
          <a:p>
            <a:fld id="{B4DB0E65-EF00-7F4C-860A-46B7C286D3E3}" type="slidenum">
              <a:rPr lang="en-US" smtClean="0"/>
              <a:pPr/>
              <a:t>18</a:t>
            </a:fld>
            <a:endParaRPr lang="en-US" dirty="0"/>
          </a:p>
        </p:txBody>
      </p:sp>
      <p:sp>
        <p:nvSpPr>
          <p:cNvPr id="6" name="TextBox 5">
            <a:extLst>
              <a:ext uri="{FF2B5EF4-FFF2-40B4-BE49-F238E27FC236}">
                <a16:creationId xmlns:a16="http://schemas.microsoft.com/office/drawing/2014/main" id="{A0DA255A-3974-45C2-BD27-3DBD6D0D6BB3}"/>
              </a:ext>
            </a:extLst>
          </p:cNvPr>
          <p:cNvSpPr txBox="1"/>
          <p:nvPr/>
        </p:nvSpPr>
        <p:spPr>
          <a:xfrm>
            <a:off x="6172200" y="5562600"/>
            <a:ext cx="1524000" cy="400110"/>
          </a:xfrm>
          <a:prstGeom prst="rect">
            <a:avLst/>
          </a:prstGeom>
          <a:noFill/>
        </p:spPr>
        <p:txBody>
          <a:bodyPr wrap="square" rtlCol="0">
            <a:spAutoFit/>
          </a:bodyPr>
          <a:lstStyle/>
          <a:p>
            <a:r>
              <a:rPr lang="en-US" sz="2000" dirty="0">
                <a:solidFill>
                  <a:srgbClr val="F08400"/>
                </a:solidFill>
                <a:latin typeface="Arial"/>
                <a:cs typeface="Arial"/>
              </a:rPr>
              <a:t>(patented)</a:t>
            </a:r>
          </a:p>
        </p:txBody>
      </p:sp>
    </p:spTree>
    <p:extLst>
      <p:ext uri="{BB962C8B-B14F-4D97-AF65-F5344CB8AC3E}">
        <p14:creationId xmlns:p14="http://schemas.microsoft.com/office/powerpoint/2010/main" val="26378677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E1F7-C3EE-404F-A6D7-D22CDEA0CFA3}"/>
              </a:ext>
            </a:extLst>
          </p:cNvPr>
          <p:cNvSpPr>
            <a:spLocks noGrp="1"/>
          </p:cNvSpPr>
          <p:nvPr>
            <p:ph type="title"/>
          </p:nvPr>
        </p:nvSpPr>
        <p:spPr/>
        <p:txBody>
          <a:bodyPr/>
          <a:lstStyle/>
          <a:p>
            <a:r>
              <a:rPr lang="en-US" dirty="0" err="1">
                <a:solidFill>
                  <a:srgbClr val="0070C0"/>
                </a:solidFill>
              </a:rPr>
              <a:t>OilField</a:t>
            </a:r>
            <a:r>
              <a:rPr lang="en-US" dirty="0">
                <a:solidFill>
                  <a:srgbClr val="0070C0"/>
                </a:solidFill>
              </a:rPr>
              <a:t> Development Plan Optimization with AI</a:t>
            </a:r>
            <a:endParaRPr lang="en-US" dirty="0"/>
          </a:p>
        </p:txBody>
      </p:sp>
      <p:sp>
        <p:nvSpPr>
          <p:cNvPr id="4" name="Slide Number Placeholder 3">
            <a:extLst>
              <a:ext uri="{FF2B5EF4-FFF2-40B4-BE49-F238E27FC236}">
                <a16:creationId xmlns:a16="http://schemas.microsoft.com/office/drawing/2014/main" id="{4005C149-95AF-4579-988F-ECC82D909586}"/>
              </a:ext>
            </a:extLst>
          </p:cNvPr>
          <p:cNvSpPr>
            <a:spLocks noGrp="1"/>
          </p:cNvSpPr>
          <p:nvPr>
            <p:ph type="sldNum" sz="quarter" idx="12"/>
          </p:nvPr>
        </p:nvSpPr>
        <p:spPr/>
        <p:txBody>
          <a:bodyPr/>
          <a:lstStyle/>
          <a:p>
            <a:fld id="{B4DB0E65-EF00-7F4C-860A-46B7C286D3E3}" type="slidenum">
              <a:rPr lang="en-US" smtClean="0"/>
              <a:pPr/>
              <a:t>19</a:t>
            </a:fld>
            <a:endParaRPr lang="en-US" dirty="0"/>
          </a:p>
        </p:txBody>
      </p:sp>
      <p:grpSp>
        <p:nvGrpSpPr>
          <p:cNvPr id="5" name="Group 4">
            <a:extLst>
              <a:ext uri="{FF2B5EF4-FFF2-40B4-BE49-F238E27FC236}">
                <a16:creationId xmlns:a16="http://schemas.microsoft.com/office/drawing/2014/main" id="{F9659C11-CDE2-494A-9BE8-3EF8AE2FB124}"/>
              </a:ext>
            </a:extLst>
          </p:cNvPr>
          <p:cNvGrpSpPr/>
          <p:nvPr/>
        </p:nvGrpSpPr>
        <p:grpSpPr>
          <a:xfrm>
            <a:off x="269271" y="1806210"/>
            <a:ext cx="2004787" cy="2502092"/>
            <a:chOff x="363162" y="690987"/>
            <a:chExt cx="2673049" cy="3079362"/>
          </a:xfrm>
        </p:grpSpPr>
        <p:sp>
          <p:nvSpPr>
            <p:cNvPr id="6" name="Rectangle 5">
              <a:extLst>
                <a:ext uri="{FF2B5EF4-FFF2-40B4-BE49-F238E27FC236}">
                  <a16:creationId xmlns:a16="http://schemas.microsoft.com/office/drawing/2014/main" id="{34A62398-5EA5-49C5-BA5D-B9D082A4AAD6}"/>
                </a:ext>
              </a:extLst>
            </p:cNvPr>
            <p:cNvSpPr/>
            <p:nvPr/>
          </p:nvSpPr>
          <p:spPr>
            <a:xfrm>
              <a:off x="363162" y="690987"/>
              <a:ext cx="2673047"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What are we doing?</a:t>
              </a:r>
            </a:p>
          </p:txBody>
        </p:sp>
        <p:sp>
          <p:nvSpPr>
            <p:cNvPr id="7" name="Rectangle 6">
              <a:extLst>
                <a:ext uri="{FF2B5EF4-FFF2-40B4-BE49-F238E27FC236}">
                  <a16:creationId xmlns:a16="http://schemas.microsoft.com/office/drawing/2014/main" id="{F921E153-E57B-435D-90F8-9EB0FAC62FA7}"/>
                </a:ext>
              </a:extLst>
            </p:cNvPr>
            <p:cNvSpPr/>
            <p:nvPr/>
          </p:nvSpPr>
          <p:spPr>
            <a:xfrm>
              <a:off x="363164" y="1084886"/>
              <a:ext cx="2673047" cy="2685463"/>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rtlCol="0" anchor="t"/>
            <a:lstStyle/>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Improve simulation based field development plans leveraging advances in deep reinforcement learning and cloud computing</a:t>
              </a:r>
            </a:p>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Offline training stage: AI exploring different auto-generated scenarios and actions</a:t>
              </a:r>
            </a:p>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Online application stage: Using AI to obtain optimized actions for a new scenario with minimal effort</a:t>
              </a:r>
            </a:p>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Incorporating expert knowledge as rules to minimize unnecessary trials and accelerate training</a:t>
              </a:r>
            </a:p>
            <a:p>
              <a:pPr marL="107152" indent="-107152" defTabSz="685800">
                <a:spcAft>
                  <a:spcPts val="225"/>
                </a:spcAft>
                <a:buSzPct val="125000"/>
                <a:buFont typeface="Arial" panose="020B0604020202020204" pitchFamily="34" charset="0"/>
                <a:buChar char="•"/>
                <a:defRPr/>
              </a:pPr>
              <a:endParaRPr lang="en-US" sz="900" dirty="0">
                <a:solidFill>
                  <a:prstClr val="black"/>
                </a:solidFill>
                <a:latin typeface="Arial"/>
              </a:endParaRPr>
            </a:p>
            <a:p>
              <a:pPr defTabSz="685800">
                <a:spcAft>
                  <a:spcPts val="225"/>
                </a:spcAft>
                <a:buSzPct val="125000"/>
                <a:defRPr/>
              </a:pPr>
              <a:endParaRPr lang="en-US" sz="900" dirty="0">
                <a:solidFill>
                  <a:prstClr val="black"/>
                </a:solidFill>
                <a:latin typeface="Arial"/>
              </a:endParaRPr>
            </a:p>
            <a:p>
              <a:pPr marL="107152" indent="-107152" defTabSz="685800">
                <a:spcAft>
                  <a:spcPts val="225"/>
                </a:spcAft>
                <a:buSzPct val="125000"/>
                <a:buFont typeface="Arial" panose="020B0604020202020204" pitchFamily="34" charset="0"/>
                <a:buChar char="•"/>
                <a:defRPr/>
              </a:pPr>
              <a:endParaRPr lang="en-US" sz="900" dirty="0">
                <a:solidFill>
                  <a:prstClr val="black"/>
                </a:solidFill>
                <a:latin typeface="Arial"/>
              </a:endParaRPr>
            </a:p>
            <a:p>
              <a:pPr marL="107152" indent="-107152" defTabSz="685800">
                <a:spcAft>
                  <a:spcPts val="225"/>
                </a:spcAft>
                <a:buSzPct val="125000"/>
                <a:buFont typeface="Arial" panose="020B0604020202020204" pitchFamily="34" charset="0"/>
                <a:buChar char="•"/>
                <a:defRPr/>
              </a:pPr>
              <a:endParaRPr lang="en-US" sz="900" dirty="0">
                <a:solidFill>
                  <a:prstClr val="black"/>
                </a:solidFill>
                <a:latin typeface="Arial"/>
              </a:endParaRPr>
            </a:p>
          </p:txBody>
        </p:sp>
      </p:grpSp>
      <p:sp>
        <p:nvSpPr>
          <p:cNvPr id="8" name="Rectangle 7">
            <a:extLst>
              <a:ext uri="{FF2B5EF4-FFF2-40B4-BE49-F238E27FC236}">
                <a16:creationId xmlns:a16="http://schemas.microsoft.com/office/drawing/2014/main" id="{0AAFDF99-47BD-458F-9220-FC8E58EFB5A3}"/>
              </a:ext>
            </a:extLst>
          </p:cNvPr>
          <p:cNvSpPr/>
          <p:nvPr/>
        </p:nvSpPr>
        <p:spPr>
          <a:xfrm>
            <a:off x="2354723" y="1813663"/>
            <a:ext cx="4434554" cy="48161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spcAft>
                <a:spcPts val="225"/>
              </a:spcAft>
              <a:buSzPct val="125000"/>
              <a:defRPr/>
            </a:pPr>
            <a:r>
              <a:rPr lang="en-US" sz="1050" b="1" dirty="0">
                <a:solidFill>
                  <a:prstClr val="white"/>
                </a:solidFill>
                <a:latin typeface="Arial"/>
              </a:rPr>
              <a:t>Improve simulation based field development plans leveraging deep reinforcement learning and cloud computing</a:t>
            </a:r>
          </a:p>
        </p:txBody>
      </p:sp>
      <p:grpSp>
        <p:nvGrpSpPr>
          <p:cNvPr id="9" name="Group 8">
            <a:extLst>
              <a:ext uri="{FF2B5EF4-FFF2-40B4-BE49-F238E27FC236}">
                <a16:creationId xmlns:a16="http://schemas.microsoft.com/office/drawing/2014/main" id="{9C33EC9B-8F71-40CA-B9CA-28CAFA8BF9B6}"/>
              </a:ext>
            </a:extLst>
          </p:cNvPr>
          <p:cNvGrpSpPr/>
          <p:nvPr/>
        </p:nvGrpSpPr>
        <p:grpSpPr>
          <a:xfrm>
            <a:off x="3191258" y="4393428"/>
            <a:ext cx="2862072" cy="1533570"/>
            <a:chOff x="4230626" y="3666229"/>
            <a:chExt cx="3816096" cy="2044760"/>
          </a:xfrm>
        </p:grpSpPr>
        <p:sp>
          <p:nvSpPr>
            <p:cNvPr id="10" name="Rectangle 9">
              <a:extLst>
                <a:ext uri="{FF2B5EF4-FFF2-40B4-BE49-F238E27FC236}">
                  <a16:creationId xmlns:a16="http://schemas.microsoft.com/office/drawing/2014/main" id="{9DBF19D8-9E02-4C95-BBB7-73596C5BE385}"/>
                </a:ext>
              </a:extLst>
            </p:cNvPr>
            <p:cNvSpPr/>
            <p:nvPr/>
          </p:nvSpPr>
          <p:spPr>
            <a:xfrm>
              <a:off x="4230626" y="3666229"/>
              <a:ext cx="3816096"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What are the next steps?</a:t>
              </a:r>
            </a:p>
          </p:txBody>
        </p:sp>
        <p:sp>
          <p:nvSpPr>
            <p:cNvPr id="11" name="Rectangle 10">
              <a:extLst>
                <a:ext uri="{FF2B5EF4-FFF2-40B4-BE49-F238E27FC236}">
                  <a16:creationId xmlns:a16="http://schemas.microsoft.com/office/drawing/2014/main" id="{E608DDB3-5CA1-41DF-AECE-C6BAF0C21DF6}"/>
                </a:ext>
              </a:extLst>
            </p:cNvPr>
            <p:cNvSpPr/>
            <p:nvPr/>
          </p:nvSpPr>
          <p:spPr>
            <a:xfrm>
              <a:off x="4269646" y="4058649"/>
              <a:ext cx="3757736" cy="1652340"/>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rtlCol="0" anchor="t"/>
            <a:lstStyle/>
            <a:p>
              <a:pPr marL="128588" indent="-128588" defTabSz="685800">
                <a:spcAft>
                  <a:spcPts val="188"/>
                </a:spcAft>
                <a:buFont typeface="Arial" panose="020B0604020202020204" pitchFamily="34" charset="0"/>
                <a:buChar char="•"/>
                <a:defRPr/>
              </a:pPr>
              <a:r>
                <a:rPr lang="en-US" sz="900">
                  <a:solidFill>
                    <a:prstClr val="black"/>
                  </a:solidFill>
                  <a:latin typeface="Arial"/>
                </a:rPr>
                <a:t>Extend the method to handle realistic-sized reservoir with practical complexities (e.g. 3D, faults, uncertainties, horizontal wells, etc.)</a:t>
              </a:r>
            </a:p>
            <a:p>
              <a:pPr marL="128588" indent="-128588" defTabSz="685800">
                <a:spcAft>
                  <a:spcPts val="188"/>
                </a:spcAft>
                <a:buFont typeface="Arial" panose="020B0604020202020204" pitchFamily="34" charset="0"/>
                <a:buChar char="•"/>
                <a:defRPr/>
              </a:pPr>
              <a:r>
                <a:rPr lang="en-US" sz="900">
                  <a:solidFill>
                    <a:prstClr val="black"/>
                  </a:solidFill>
                  <a:latin typeface="Arial"/>
                </a:rPr>
                <a:t>Demonstrate “super-human” performance on the field development planning of a green field primary depletion with vertical wells</a:t>
              </a:r>
            </a:p>
          </p:txBody>
        </p:sp>
      </p:grpSp>
      <p:grpSp>
        <p:nvGrpSpPr>
          <p:cNvPr id="12" name="Group 11">
            <a:extLst>
              <a:ext uri="{FF2B5EF4-FFF2-40B4-BE49-F238E27FC236}">
                <a16:creationId xmlns:a16="http://schemas.microsoft.com/office/drawing/2014/main" id="{71FBC861-79B9-4360-8FA5-650C419BC6B3}"/>
              </a:ext>
            </a:extLst>
          </p:cNvPr>
          <p:cNvGrpSpPr/>
          <p:nvPr/>
        </p:nvGrpSpPr>
        <p:grpSpPr>
          <a:xfrm>
            <a:off x="6869943" y="1806210"/>
            <a:ext cx="2001679" cy="2502092"/>
            <a:chOff x="9159927" y="690987"/>
            <a:chExt cx="2668905" cy="3079362"/>
          </a:xfrm>
        </p:grpSpPr>
        <p:sp>
          <p:nvSpPr>
            <p:cNvPr id="13" name="Rectangle 12">
              <a:extLst>
                <a:ext uri="{FF2B5EF4-FFF2-40B4-BE49-F238E27FC236}">
                  <a16:creationId xmlns:a16="http://schemas.microsoft.com/office/drawing/2014/main" id="{9D38277A-9D11-488F-A618-D7498DB5E320}"/>
                </a:ext>
              </a:extLst>
            </p:cNvPr>
            <p:cNvSpPr/>
            <p:nvPr/>
          </p:nvSpPr>
          <p:spPr>
            <a:xfrm>
              <a:off x="9159927" y="690987"/>
              <a:ext cx="2668904"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Why are we doing it?</a:t>
              </a:r>
            </a:p>
          </p:txBody>
        </p:sp>
        <p:sp>
          <p:nvSpPr>
            <p:cNvPr id="14" name="Rectangle 13">
              <a:extLst>
                <a:ext uri="{FF2B5EF4-FFF2-40B4-BE49-F238E27FC236}">
                  <a16:creationId xmlns:a16="http://schemas.microsoft.com/office/drawing/2014/main" id="{C1D9D560-6079-409A-987D-E2DFB819C8FB}"/>
                </a:ext>
              </a:extLst>
            </p:cNvPr>
            <p:cNvSpPr/>
            <p:nvPr/>
          </p:nvSpPr>
          <p:spPr>
            <a:xfrm>
              <a:off x="9159928" y="1094826"/>
              <a:ext cx="2668904" cy="2675523"/>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rtlCol="0" anchor="t"/>
            <a:lstStyle/>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Existing techniques does not learn from past optimization studies, and thus only provide limited optimization even with thousands of simulations</a:t>
              </a:r>
            </a:p>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Supports step-change reduction in subsurface basis-of-design (SSBOD) cycle time and improved business decisions</a:t>
              </a:r>
            </a:p>
            <a:p>
              <a:pPr marL="107152" indent="-107152" defTabSz="685800">
                <a:spcBef>
                  <a:spcPts val="225"/>
                </a:spcBef>
                <a:spcAft>
                  <a:spcPts val="225"/>
                </a:spcAft>
                <a:buSzPct val="125000"/>
                <a:buFont typeface="Arial" panose="020B0604020202020204" pitchFamily="34" charset="0"/>
                <a:buChar char="•"/>
                <a:defRPr/>
              </a:pPr>
              <a:r>
                <a:rPr lang="en-US" sz="900" dirty="0">
                  <a:solidFill>
                    <a:prstClr val="black"/>
                  </a:solidFill>
                  <a:latin typeface="Arial"/>
                </a:rPr>
                <a:t>Help understand potential of deep reinforcement learning techniques for subsurface and beyond</a:t>
              </a:r>
            </a:p>
            <a:p>
              <a:pPr marL="107152" indent="-107152" defTabSz="685800">
                <a:spcAft>
                  <a:spcPts val="225"/>
                </a:spcAft>
                <a:buSzPct val="125000"/>
                <a:buFont typeface="Arial" panose="020B0604020202020204" pitchFamily="34" charset="0"/>
                <a:buChar char="•"/>
                <a:defRPr/>
              </a:pPr>
              <a:endParaRPr lang="en-US" sz="900" dirty="0">
                <a:solidFill>
                  <a:prstClr val="black"/>
                </a:solidFill>
                <a:latin typeface="Arial"/>
              </a:endParaRPr>
            </a:p>
          </p:txBody>
        </p:sp>
      </p:grpSp>
      <p:grpSp>
        <p:nvGrpSpPr>
          <p:cNvPr id="15" name="Group 14">
            <a:extLst>
              <a:ext uri="{FF2B5EF4-FFF2-40B4-BE49-F238E27FC236}">
                <a16:creationId xmlns:a16="http://schemas.microsoft.com/office/drawing/2014/main" id="{00821D85-267C-44D0-9349-B65752CE8CA5}"/>
              </a:ext>
            </a:extLst>
          </p:cNvPr>
          <p:cNvGrpSpPr/>
          <p:nvPr/>
        </p:nvGrpSpPr>
        <p:grpSpPr>
          <a:xfrm>
            <a:off x="6117336" y="4393428"/>
            <a:ext cx="2754286" cy="612519"/>
            <a:chOff x="8156451" y="3648701"/>
            <a:chExt cx="3672381" cy="816692"/>
          </a:xfrm>
        </p:grpSpPr>
        <p:sp>
          <p:nvSpPr>
            <p:cNvPr id="16" name="Rectangle 15">
              <a:extLst>
                <a:ext uri="{FF2B5EF4-FFF2-40B4-BE49-F238E27FC236}">
                  <a16:creationId xmlns:a16="http://schemas.microsoft.com/office/drawing/2014/main" id="{0C03355D-64FE-42C2-9B6A-3ACBD0AA6709}"/>
                </a:ext>
              </a:extLst>
            </p:cNvPr>
            <p:cNvSpPr/>
            <p:nvPr/>
          </p:nvSpPr>
          <p:spPr>
            <a:xfrm>
              <a:off x="8156451" y="3648701"/>
              <a:ext cx="3672381"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Project Manager</a:t>
              </a:r>
            </a:p>
          </p:txBody>
        </p:sp>
        <p:sp>
          <p:nvSpPr>
            <p:cNvPr id="17" name="Rectangle 16">
              <a:extLst>
                <a:ext uri="{FF2B5EF4-FFF2-40B4-BE49-F238E27FC236}">
                  <a16:creationId xmlns:a16="http://schemas.microsoft.com/office/drawing/2014/main" id="{D1281F8C-FA44-475C-86EC-A38AA26A85FC}"/>
                </a:ext>
              </a:extLst>
            </p:cNvPr>
            <p:cNvSpPr/>
            <p:nvPr/>
          </p:nvSpPr>
          <p:spPr>
            <a:xfrm>
              <a:off x="8188643" y="4061554"/>
              <a:ext cx="3640189" cy="403839"/>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rtlCol="0" anchor="t"/>
            <a:lstStyle/>
            <a:p>
              <a:pPr marL="126206" indent="-126206" defTabSz="685800">
                <a:spcAft>
                  <a:spcPts val="188"/>
                </a:spcAft>
                <a:buFont typeface="Arial" panose="020B0604020202020204" pitchFamily="34" charset="0"/>
                <a:buChar char="•"/>
                <a:defRPr/>
              </a:pPr>
              <a:r>
                <a:rPr lang="en-US" sz="900" dirty="0">
                  <a:solidFill>
                    <a:prstClr val="black"/>
                  </a:solidFill>
                  <a:latin typeface="Arial"/>
                  <a:hlinkClick r:id="rId3"/>
                </a:rPr>
                <a:t>Jincong He </a:t>
              </a:r>
              <a:r>
                <a:rPr lang="en-US" sz="900" dirty="0">
                  <a:solidFill>
                    <a:prstClr val="black"/>
                  </a:solidFill>
                  <a:latin typeface="Arial"/>
                </a:rPr>
                <a:t>(ETC,RPE)</a:t>
              </a:r>
            </a:p>
          </p:txBody>
        </p:sp>
      </p:grpSp>
      <p:grpSp>
        <p:nvGrpSpPr>
          <p:cNvPr id="18" name="Group 17">
            <a:extLst>
              <a:ext uri="{FF2B5EF4-FFF2-40B4-BE49-F238E27FC236}">
                <a16:creationId xmlns:a16="http://schemas.microsoft.com/office/drawing/2014/main" id="{B09418E5-F71B-406A-A886-6678BE4652ED}"/>
              </a:ext>
            </a:extLst>
          </p:cNvPr>
          <p:cNvGrpSpPr/>
          <p:nvPr/>
        </p:nvGrpSpPr>
        <p:grpSpPr>
          <a:xfrm>
            <a:off x="272372" y="4401467"/>
            <a:ext cx="2818304" cy="1542133"/>
            <a:chOff x="363162" y="3654812"/>
            <a:chExt cx="3757739" cy="2056177"/>
          </a:xfrm>
        </p:grpSpPr>
        <p:sp>
          <p:nvSpPr>
            <p:cNvPr id="19" name="Rectangle 18">
              <a:extLst>
                <a:ext uri="{FF2B5EF4-FFF2-40B4-BE49-F238E27FC236}">
                  <a16:creationId xmlns:a16="http://schemas.microsoft.com/office/drawing/2014/main" id="{EBD25636-72E5-4CFC-9E1D-0F7211B293E0}"/>
                </a:ext>
              </a:extLst>
            </p:cNvPr>
            <p:cNvSpPr/>
            <p:nvPr/>
          </p:nvSpPr>
          <p:spPr>
            <a:xfrm>
              <a:off x="363165" y="3654812"/>
              <a:ext cx="3757736"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What has been done so far?</a:t>
              </a:r>
            </a:p>
          </p:txBody>
        </p:sp>
        <p:sp>
          <p:nvSpPr>
            <p:cNvPr id="20" name="Rectangle 19">
              <a:extLst>
                <a:ext uri="{FF2B5EF4-FFF2-40B4-BE49-F238E27FC236}">
                  <a16:creationId xmlns:a16="http://schemas.microsoft.com/office/drawing/2014/main" id="{89436D4F-45C9-4890-BE57-30A4D3E25D26}"/>
                </a:ext>
              </a:extLst>
            </p:cNvPr>
            <p:cNvSpPr/>
            <p:nvPr/>
          </p:nvSpPr>
          <p:spPr>
            <a:xfrm>
              <a:off x="363162" y="4051549"/>
              <a:ext cx="3757736" cy="1659440"/>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rtlCol="0" anchor="t"/>
            <a:lstStyle/>
            <a:p>
              <a:pPr marL="128588" indent="-128588" defTabSz="685800">
                <a:spcAft>
                  <a:spcPts val="188"/>
                </a:spcAft>
                <a:buFont typeface="Arial" panose="020B0604020202020204" pitchFamily="34" charset="0"/>
                <a:buChar char="•"/>
                <a:defRPr/>
              </a:pPr>
              <a:r>
                <a:rPr lang="en-US" sz="900">
                  <a:solidFill>
                    <a:prstClr val="black"/>
                  </a:solidFill>
                  <a:latin typeface="Arial"/>
                </a:rPr>
                <a:t>High-Performance implementation leveraging massive parallelization and high performance GPU on Azure cloud</a:t>
              </a:r>
            </a:p>
            <a:p>
              <a:pPr marL="128588" indent="-128588" defTabSz="685800">
                <a:spcAft>
                  <a:spcPts val="188"/>
                </a:spcAft>
                <a:buFont typeface="Arial" panose="020B0604020202020204" pitchFamily="34" charset="0"/>
                <a:buChar char="•"/>
                <a:defRPr/>
              </a:pPr>
              <a:r>
                <a:rPr lang="en-US" sz="900">
                  <a:solidFill>
                    <a:prstClr val="black"/>
                  </a:solidFill>
                  <a:latin typeface="Arial"/>
                </a:rPr>
                <a:t>Accelerated POC by adding additional OC and computational resource from Tech Computing</a:t>
              </a:r>
            </a:p>
            <a:p>
              <a:pPr marL="128588" indent="-128588" defTabSz="685800">
                <a:spcAft>
                  <a:spcPts val="188"/>
                </a:spcAft>
                <a:buFont typeface="Arial" panose="020B0604020202020204" pitchFamily="34" charset="0"/>
                <a:buChar char="•"/>
                <a:defRPr/>
              </a:pPr>
              <a:r>
                <a:rPr lang="en-US" sz="900">
                  <a:solidFill>
                    <a:prstClr val="black"/>
                  </a:solidFill>
                  <a:latin typeface="Arial"/>
                </a:rPr>
                <a:t>Successful POC on simplified 2D reservoirs, in which AI outperforms reference develop strategy over 95% of the time</a:t>
              </a:r>
            </a:p>
          </p:txBody>
        </p:sp>
      </p:grpSp>
      <p:grpSp>
        <p:nvGrpSpPr>
          <p:cNvPr id="21" name="Group 20">
            <a:extLst>
              <a:ext uri="{FF2B5EF4-FFF2-40B4-BE49-F238E27FC236}">
                <a16:creationId xmlns:a16="http://schemas.microsoft.com/office/drawing/2014/main" id="{C2F64DCD-254B-4872-BF83-F61A1D7041B3}"/>
              </a:ext>
            </a:extLst>
          </p:cNvPr>
          <p:cNvGrpSpPr/>
          <p:nvPr/>
        </p:nvGrpSpPr>
        <p:grpSpPr>
          <a:xfrm>
            <a:off x="6117336" y="5066420"/>
            <a:ext cx="2735997" cy="860578"/>
            <a:chOff x="8180832" y="4854325"/>
            <a:chExt cx="3647996" cy="1147437"/>
          </a:xfrm>
        </p:grpSpPr>
        <p:grpSp>
          <p:nvGrpSpPr>
            <p:cNvPr id="22" name="Group 21">
              <a:extLst>
                <a:ext uri="{FF2B5EF4-FFF2-40B4-BE49-F238E27FC236}">
                  <a16:creationId xmlns:a16="http://schemas.microsoft.com/office/drawing/2014/main" id="{478D4F98-1E7B-46C7-BC49-22E6AC328901}"/>
                </a:ext>
              </a:extLst>
            </p:cNvPr>
            <p:cNvGrpSpPr/>
            <p:nvPr/>
          </p:nvGrpSpPr>
          <p:grpSpPr>
            <a:xfrm>
              <a:off x="8180832" y="4854325"/>
              <a:ext cx="3647996" cy="1147437"/>
              <a:chOff x="8180835" y="4535576"/>
              <a:chExt cx="3647996" cy="983761"/>
            </a:xfrm>
          </p:grpSpPr>
          <p:sp>
            <p:nvSpPr>
              <p:cNvPr id="24" name="Rectangle 23">
                <a:extLst>
                  <a:ext uri="{FF2B5EF4-FFF2-40B4-BE49-F238E27FC236}">
                    <a16:creationId xmlns:a16="http://schemas.microsoft.com/office/drawing/2014/main" id="{9B75E6F2-DE98-4CF1-8738-EADFF0BCEE00}"/>
                  </a:ext>
                </a:extLst>
              </p:cNvPr>
              <p:cNvSpPr/>
              <p:nvPr/>
            </p:nvSpPr>
            <p:spPr>
              <a:xfrm>
                <a:off x="8188642" y="4956440"/>
                <a:ext cx="3640189" cy="562897"/>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numCol="2" rtlCol="0" anchor="t"/>
              <a:lstStyle/>
              <a:p>
                <a:pPr marL="126206" indent="-126206" defTabSz="685800">
                  <a:spcAft>
                    <a:spcPts val="188"/>
                  </a:spcAft>
                  <a:buFont typeface="Arial" panose="020B0604020202020204" pitchFamily="34" charset="0"/>
                  <a:buChar char="•"/>
                  <a:defRPr/>
                </a:pPr>
                <a:r>
                  <a:rPr lang="en-US" sz="900">
                    <a:solidFill>
                      <a:prstClr val="black"/>
                    </a:solidFill>
                    <a:latin typeface="Arial"/>
                  </a:rPr>
                  <a:t>ETC (RPE, TC)</a:t>
                </a:r>
              </a:p>
              <a:p>
                <a:pPr defTabSz="685800">
                  <a:spcAft>
                    <a:spcPts val="188"/>
                  </a:spcAft>
                  <a:defRPr/>
                </a:pPr>
                <a:endParaRPr lang="en-US" sz="900">
                  <a:solidFill>
                    <a:prstClr val="black"/>
                  </a:solidFill>
                  <a:latin typeface="Arial"/>
                </a:endParaRPr>
              </a:p>
            </p:txBody>
          </p:sp>
          <p:sp>
            <p:nvSpPr>
              <p:cNvPr id="25" name="Rectangle 24">
                <a:extLst>
                  <a:ext uri="{FF2B5EF4-FFF2-40B4-BE49-F238E27FC236}">
                    <a16:creationId xmlns:a16="http://schemas.microsoft.com/office/drawing/2014/main" id="{230FE4CC-5535-43C7-8BDE-C4C061EE912F}"/>
                  </a:ext>
                </a:extLst>
              </p:cNvPr>
              <p:cNvSpPr/>
              <p:nvPr/>
            </p:nvSpPr>
            <p:spPr>
              <a:xfrm>
                <a:off x="8180835" y="4535576"/>
                <a:ext cx="3647996" cy="40383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900" b="1">
                    <a:solidFill>
                      <a:prstClr val="white"/>
                    </a:solidFill>
                    <a:latin typeface="Arial"/>
                  </a:rPr>
                  <a:t>Initial Team composition</a:t>
                </a:r>
              </a:p>
            </p:txBody>
          </p:sp>
        </p:grpSp>
        <p:sp>
          <p:nvSpPr>
            <p:cNvPr id="23" name="Rectangle 22">
              <a:extLst>
                <a:ext uri="{FF2B5EF4-FFF2-40B4-BE49-F238E27FC236}">
                  <a16:creationId xmlns:a16="http://schemas.microsoft.com/office/drawing/2014/main" id="{45CFABC9-32DD-4047-A132-0EF73D9DAA68}"/>
                </a:ext>
              </a:extLst>
            </p:cNvPr>
            <p:cNvSpPr/>
            <p:nvPr/>
          </p:nvSpPr>
          <p:spPr>
            <a:xfrm>
              <a:off x="9733515" y="5325352"/>
              <a:ext cx="2095313" cy="676409"/>
            </a:xfrm>
            <a:prstGeom prst="rect">
              <a:avLst/>
            </a:prstGeom>
            <a:solidFill>
              <a:srgbClr val="EDEDEE"/>
            </a:solidFill>
            <a:ln>
              <a:noFill/>
            </a:ln>
            <a:effectLst/>
          </p:spPr>
          <p:style>
            <a:lnRef idx="1">
              <a:schemeClr val="accent1"/>
            </a:lnRef>
            <a:fillRef idx="3">
              <a:schemeClr val="accent1"/>
            </a:fillRef>
            <a:effectRef idx="2">
              <a:schemeClr val="accent1"/>
            </a:effectRef>
            <a:fontRef idx="minor">
              <a:schemeClr val="lt1"/>
            </a:fontRef>
          </p:style>
          <p:txBody>
            <a:bodyPr tIns="57150" bIns="57150" numCol="2" rtlCol="0" anchor="t"/>
            <a:lstStyle/>
            <a:p>
              <a:pPr marL="126206" indent="-126206" defTabSz="685800">
                <a:spcAft>
                  <a:spcPts val="188"/>
                </a:spcAft>
                <a:buFont typeface="Arial" panose="020B0604020202020204" pitchFamily="34" charset="0"/>
                <a:buChar char="•"/>
                <a:defRPr/>
              </a:pPr>
              <a:endParaRPr lang="en-US" sz="900">
                <a:solidFill>
                  <a:prstClr val="black"/>
                </a:solidFill>
                <a:latin typeface="Arial"/>
              </a:endParaRPr>
            </a:p>
          </p:txBody>
        </p:sp>
      </p:grpSp>
      <p:pic>
        <p:nvPicPr>
          <p:cNvPr id="26" name="Picture 25">
            <a:extLst>
              <a:ext uri="{FF2B5EF4-FFF2-40B4-BE49-F238E27FC236}">
                <a16:creationId xmlns:a16="http://schemas.microsoft.com/office/drawing/2014/main" id="{17EDB075-C4DC-4403-83DA-5887081122DE}"/>
              </a:ext>
            </a:extLst>
          </p:cNvPr>
          <p:cNvPicPr>
            <a:picLocks noChangeAspect="1"/>
          </p:cNvPicPr>
          <p:nvPr/>
        </p:nvPicPr>
        <p:blipFill>
          <a:blip r:embed="rId4"/>
          <a:stretch>
            <a:fillRect/>
          </a:stretch>
        </p:blipFill>
        <p:spPr>
          <a:xfrm>
            <a:off x="2864742" y="2310175"/>
            <a:ext cx="3518474" cy="1687693"/>
          </a:xfrm>
          <a:prstGeom prst="rect">
            <a:avLst/>
          </a:prstGeom>
        </p:spPr>
      </p:pic>
      <p:graphicFrame>
        <p:nvGraphicFramePr>
          <p:cNvPr id="27" name="Table 26">
            <a:extLst>
              <a:ext uri="{FF2B5EF4-FFF2-40B4-BE49-F238E27FC236}">
                <a16:creationId xmlns:a16="http://schemas.microsoft.com/office/drawing/2014/main" id="{62BB5C9E-51BC-473C-89D9-64C804428396}"/>
              </a:ext>
            </a:extLst>
          </p:cNvPr>
          <p:cNvGraphicFramePr>
            <a:graphicFrameLocks noGrp="1"/>
          </p:cNvGraphicFramePr>
          <p:nvPr>
            <p:extLst>
              <p:ext uri="{D42A27DB-BD31-4B8C-83A1-F6EECF244321}">
                <p14:modId xmlns:p14="http://schemas.microsoft.com/office/powerpoint/2010/main" val="2175557084"/>
              </p:ext>
            </p:extLst>
          </p:nvPr>
        </p:nvGraphicFramePr>
        <p:xfrm>
          <a:off x="2354723" y="4023206"/>
          <a:ext cx="2123595" cy="3472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123595">
                  <a:extLst>
                    <a:ext uri="{9D8B030D-6E8A-4147-A177-3AD203B41FA5}">
                      <a16:colId xmlns:a16="http://schemas.microsoft.com/office/drawing/2014/main" val="1289680963"/>
                    </a:ext>
                  </a:extLst>
                </a:gridCol>
              </a:tblGrid>
              <a:tr h="137658">
                <a:tc>
                  <a:txBody>
                    <a:bodyPr/>
                    <a:lstStyle/>
                    <a:p>
                      <a:pPr algn="ctr" defTabSz="914400"/>
                      <a:r>
                        <a:rPr lang="en-US" sz="500" b="1">
                          <a:solidFill>
                            <a:schemeClr val="bg1"/>
                          </a:solidFill>
                          <a:latin typeface="Arial" panose="020B0604020202020204" pitchFamily="34" charset="0"/>
                          <a:cs typeface="Arial" panose="020B0604020202020204" pitchFamily="34" charset="0"/>
                        </a:rPr>
                        <a:t>Optimize Development Planning and Execution</a:t>
                      </a:r>
                    </a:p>
                  </a:txBody>
                  <a:tcPr marL="57150" marR="571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111672178"/>
                  </a:ext>
                </a:extLst>
              </a:tr>
              <a:tr h="194310">
                <a:tc>
                  <a:txBody>
                    <a:bodyPr/>
                    <a:lstStyle/>
                    <a:p>
                      <a:pPr algn="ctr"/>
                      <a:r>
                        <a:rPr lang="en-US" sz="500" b="1" i="1">
                          <a:solidFill>
                            <a:schemeClr val="tx1"/>
                          </a:solidFill>
                          <a:latin typeface="Arial" panose="020B0604020202020204" pitchFamily="34" charset="0"/>
                          <a:cs typeface="Arial" panose="020B0604020202020204" pitchFamily="34" charset="0"/>
                        </a:rPr>
                        <a:t>“Our Performance feedback loop helps operations optimize development plans from learnings on the fly”</a:t>
                      </a:r>
                      <a:endParaRPr lang="en-US" sz="500">
                        <a:solidFill>
                          <a:schemeClr val="tx1"/>
                        </a:solidFill>
                        <a:latin typeface="Arial" panose="020B0604020202020204" pitchFamily="34" charset="0"/>
                        <a:cs typeface="Arial" panose="020B0604020202020204" pitchFamily="34" charset="0"/>
                      </a:endParaRPr>
                    </a:p>
                  </a:txBody>
                  <a:tcPr marL="57150" marR="57150"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3289832"/>
                  </a:ext>
                </a:extLst>
              </a:tr>
            </a:tbl>
          </a:graphicData>
        </a:graphic>
      </p:graphicFrame>
      <p:graphicFrame>
        <p:nvGraphicFramePr>
          <p:cNvPr id="28" name="Table 27">
            <a:extLst>
              <a:ext uri="{FF2B5EF4-FFF2-40B4-BE49-F238E27FC236}">
                <a16:creationId xmlns:a16="http://schemas.microsoft.com/office/drawing/2014/main" id="{86904079-7E02-428E-B1CE-122ED45ED5AD}"/>
              </a:ext>
            </a:extLst>
          </p:cNvPr>
          <p:cNvGraphicFramePr>
            <a:graphicFrameLocks noGrp="1"/>
          </p:cNvGraphicFramePr>
          <p:nvPr>
            <p:extLst>
              <p:ext uri="{D42A27DB-BD31-4B8C-83A1-F6EECF244321}">
                <p14:modId xmlns:p14="http://schemas.microsoft.com/office/powerpoint/2010/main" val="1883567525"/>
              </p:ext>
            </p:extLst>
          </p:nvPr>
        </p:nvGraphicFramePr>
        <p:xfrm>
          <a:off x="4542325" y="4015332"/>
          <a:ext cx="2246952" cy="3429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46952">
                  <a:extLst>
                    <a:ext uri="{9D8B030D-6E8A-4147-A177-3AD203B41FA5}">
                      <a16:colId xmlns:a16="http://schemas.microsoft.com/office/drawing/2014/main" val="1957329331"/>
                    </a:ext>
                  </a:extLst>
                </a:gridCol>
              </a:tblGrid>
              <a:tr h="130416">
                <a:tc>
                  <a:txBody>
                    <a:bodyPr/>
                    <a:lstStyle/>
                    <a:p>
                      <a:pPr algn="ctr" defTabSz="914400"/>
                      <a:r>
                        <a:rPr lang="en-US" sz="500" b="1">
                          <a:solidFill>
                            <a:schemeClr val="bg1"/>
                          </a:solidFill>
                          <a:latin typeface="Arial" panose="020B0604020202020204" pitchFamily="34" charset="0"/>
                          <a:cs typeface="Arial" panose="020B0604020202020204" pitchFamily="34" charset="0"/>
                        </a:rPr>
                        <a:t>Decision Driven Development Modeling</a:t>
                      </a:r>
                    </a:p>
                  </a:txBody>
                  <a:tcPr marL="57150" marR="571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507444584"/>
                  </a:ext>
                </a:extLst>
              </a:tr>
              <a:tr h="201552">
                <a:tc>
                  <a:txBody>
                    <a:bodyPr/>
                    <a:lstStyle/>
                    <a:p>
                      <a:pPr algn="ctr" defTabSz="1097280"/>
                      <a:r>
                        <a:rPr lang="en-US" sz="500" b="1" i="1">
                          <a:solidFill>
                            <a:schemeClr val="tx1"/>
                          </a:solidFill>
                          <a:latin typeface="Arial" panose="020B0604020202020204" pitchFamily="34" charset="0"/>
                          <a:cs typeface="Arial" panose="020B0604020202020204" pitchFamily="34" charset="0"/>
                        </a:rPr>
                        <a:t>“I am able to intelligently identify and integrate the most important data that reduces forecast uncertainty and increases decision quality”</a:t>
                      </a:r>
                    </a:p>
                  </a:txBody>
                  <a:tcPr marL="57150" marR="57150" marT="28575" marB="285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9662102"/>
                  </a:ext>
                </a:extLst>
              </a:tr>
            </a:tbl>
          </a:graphicData>
        </a:graphic>
      </p:graphicFrame>
    </p:spTree>
    <p:extLst>
      <p:ext uri="{BB962C8B-B14F-4D97-AF65-F5344CB8AC3E}">
        <p14:creationId xmlns:p14="http://schemas.microsoft.com/office/powerpoint/2010/main" val="5085345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006F-1EC8-4C38-9D58-53E6675BC80A}"/>
              </a:ext>
            </a:extLst>
          </p:cNvPr>
          <p:cNvSpPr>
            <a:spLocks noGrp="1"/>
          </p:cNvSpPr>
          <p:nvPr>
            <p:ph type="title"/>
          </p:nvPr>
        </p:nvSpPr>
        <p:spPr/>
        <p:txBody>
          <a:bodyPr/>
          <a:lstStyle/>
          <a:p>
            <a:r>
              <a:rPr lang="en-US" dirty="0"/>
              <a:t>Outlines</a:t>
            </a:r>
          </a:p>
        </p:txBody>
      </p:sp>
      <p:sp>
        <p:nvSpPr>
          <p:cNvPr id="3" name="Content Placeholder 2">
            <a:extLst>
              <a:ext uri="{FF2B5EF4-FFF2-40B4-BE49-F238E27FC236}">
                <a16:creationId xmlns:a16="http://schemas.microsoft.com/office/drawing/2014/main" id="{2FE63401-CB98-40A0-A4F4-EC1F7966A6A6}"/>
              </a:ext>
            </a:extLst>
          </p:cNvPr>
          <p:cNvSpPr>
            <a:spLocks noGrp="1"/>
          </p:cNvSpPr>
          <p:nvPr>
            <p:ph idx="1"/>
          </p:nvPr>
        </p:nvSpPr>
        <p:spPr/>
        <p:txBody>
          <a:bodyPr/>
          <a:lstStyle/>
          <a:p>
            <a:r>
              <a:rPr lang="en-US" u="sng" dirty="0">
                <a:solidFill>
                  <a:srgbClr val="FFFF00"/>
                </a:solidFill>
              </a:rPr>
              <a:t>Artificial Learning Fracturing (ALF) Project for MCBU</a:t>
            </a:r>
          </a:p>
          <a:p>
            <a:r>
              <a:rPr lang="en-US" u="sng" dirty="0">
                <a:solidFill>
                  <a:srgbClr val="FFFF00"/>
                </a:solidFill>
              </a:rPr>
              <a:t>Deep Learning Clustering (DLC) for DAS </a:t>
            </a:r>
            <a:r>
              <a:rPr lang="en-US" u="sng" dirty="0" err="1">
                <a:solidFill>
                  <a:srgbClr val="FFFF00"/>
                </a:solidFill>
              </a:rPr>
              <a:t>Microseismic</a:t>
            </a:r>
            <a:r>
              <a:rPr lang="en-US" u="sng" dirty="0">
                <a:solidFill>
                  <a:srgbClr val="FFFF00"/>
                </a:solidFill>
              </a:rPr>
              <a:t> Classification</a:t>
            </a:r>
          </a:p>
          <a:p>
            <a:r>
              <a:rPr lang="en-US" u="sng" dirty="0">
                <a:solidFill>
                  <a:srgbClr val="FFFF00"/>
                </a:solidFill>
              </a:rPr>
              <a:t>Deep Reinforcement Learning(DRL) for RPE Field Development Plan Optimization </a:t>
            </a:r>
            <a:br>
              <a:rPr lang="en-US" u="sng" dirty="0">
                <a:solidFill>
                  <a:srgbClr val="FFFF00"/>
                </a:solidFill>
              </a:rPr>
            </a:br>
            <a:br>
              <a:rPr lang="en-US" u="sng" dirty="0">
                <a:solidFill>
                  <a:srgbClr val="FFFF00"/>
                </a:solidFill>
              </a:rPr>
            </a:br>
            <a:endParaRPr lang="en-US" dirty="0"/>
          </a:p>
        </p:txBody>
      </p:sp>
      <p:sp>
        <p:nvSpPr>
          <p:cNvPr id="4" name="Slide Number Placeholder 3">
            <a:extLst>
              <a:ext uri="{FF2B5EF4-FFF2-40B4-BE49-F238E27FC236}">
                <a16:creationId xmlns:a16="http://schemas.microsoft.com/office/drawing/2014/main" id="{27CB1773-8461-4C6F-8E27-AC8804A34161}"/>
              </a:ext>
            </a:extLst>
          </p:cNvPr>
          <p:cNvSpPr>
            <a:spLocks noGrp="1"/>
          </p:cNvSpPr>
          <p:nvPr>
            <p:ph type="sldNum" sz="quarter" idx="12"/>
          </p:nvPr>
        </p:nvSpPr>
        <p:spPr/>
        <p:txBody>
          <a:bodyPr/>
          <a:lstStyle/>
          <a:p>
            <a:fld id="{B4DB0E65-EF00-7F4C-860A-46B7C286D3E3}" type="slidenum">
              <a:rPr lang="en-US" smtClean="0"/>
              <a:pPr/>
              <a:t>2</a:t>
            </a:fld>
            <a:endParaRPr lang="en-US" dirty="0"/>
          </a:p>
        </p:txBody>
      </p:sp>
    </p:spTree>
    <p:extLst>
      <p:ext uri="{BB962C8B-B14F-4D97-AF65-F5344CB8AC3E}">
        <p14:creationId xmlns:p14="http://schemas.microsoft.com/office/powerpoint/2010/main" val="4732269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6457-08ED-4020-B4C9-4174E903B1A4}"/>
              </a:ext>
            </a:extLst>
          </p:cNvPr>
          <p:cNvSpPr>
            <a:spLocks noGrp="1"/>
          </p:cNvSpPr>
          <p:nvPr>
            <p:ph type="title"/>
          </p:nvPr>
        </p:nvSpPr>
        <p:spPr/>
        <p:txBody>
          <a:bodyPr/>
          <a:lstStyle/>
          <a:p>
            <a:r>
              <a:rPr lang="en-US" dirty="0"/>
              <a:t>Training the AI as a Deep Neural Network</a:t>
            </a:r>
          </a:p>
        </p:txBody>
      </p:sp>
      <p:sp>
        <p:nvSpPr>
          <p:cNvPr id="3" name="Content Placeholder 2">
            <a:extLst>
              <a:ext uri="{FF2B5EF4-FFF2-40B4-BE49-F238E27FC236}">
                <a16:creationId xmlns:a16="http://schemas.microsoft.com/office/drawing/2014/main" id="{AC7DBE0F-88B7-4D43-8C2D-839A090D2226}"/>
              </a:ext>
            </a:extLst>
          </p:cNvPr>
          <p:cNvSpPr>
            <a:spLocks noGrp="1"/>
          </p:cNvSpPr>
          <p:nvPr>
            <p:ph idx="1"/>
          </p:nvPr>
        </p:nvSpPr>
        <p:spPr/>
        <p:txBody>
          <a:bodyPr>
            <a:normAutofit/>
          </a:bodyPr>
          <a:lstStyle/>
          <a:p>
            <a:r>
              <a:rPr lang="en-US" sz="1800" dirty="0"/>
              <a:t>Input: A stack of input channels; Output: Probability of drilling at any location(or not drill)</a:t>
            </a:r>
          </a:p>
          <a:p>
            <a:endParaRPr lang="en-US" sz="1800" dirty="0"/>
          </a:p>
          <a:p>
            <a:endParaRPr lang="en-US" sz="1800" dirty="0"/>
          </a:p>
          <a:p>
            <a:pPr marL="0" indent="0">
              <a:buNone/>
            </a:pPr>
            <a:endParaRPr lang="en-US" sz="1800" dirty="0"/>
          </a:p>
          <a:p>
            <a:endParaRPr lang="en-US" sz="1800" dirty="0"/>
          </a:p>
          <a:p>
            <a:r>
              <a:rPr lang="en-US" sz="1800" dirty="0"/>
              <a:t>Network is trained using a large number of simulations</a:t>
            </a:r>
          </a:p>
        </p:txBody>
      </p:sp>
      <p:sp>
        <p:nvSpPr>
          <p:cNvPr id="4" name="Slide Number Placeholder 3">
            <a:extLst>
              <a:ext uri="{FF2B5EF4-FFF2-40B4-BE49-F238E27FC236}">
                <a16:creationId xmlns:a16="http://schemas.microsoft.com/office/drawing/2014/main" id="{029C64CD-6FA3-447C-873F-8624A6CF0F72}"/>
              </a:ext>
            </a:extLst>
          </p:cNvPr>
          <p:cNvSpPr>
            <a:spLocks noGrp="1"/>
          </p:cNvSpPr>
          <p:nvPr>
            <p:ph type="sldNum" sz="quarter" idx="12"/>
          </p:nvPr>
        </p:nvSpPr>
        <p:spPr/>
        <p:txBody>
          <a:bodyPr/>
          <a:lstStyle/>
          <a:p>
            <a:fld id="{B4DB0E65-EF00-7F4C-860A-46B7C286D3E3}" type="slidenum">
              <a:rPr lang="en-US" smtClean="0"/>
              <a:pPr/>
              <a:t>20</a:t>
            </a:fld>
            <a:endParaRPr lang="en-US" dirty="0"/>
          </a:p>
        </p:txBody>
      </p:sp>
      <p:pic>
        <p:nvPicPr>
          <p:cNvPr id="5" name="Picture 4">
            <a:extLst>
              <a:ext uri="{FF2B5EF4-FFF2-40B4-BE49-F238E27FC236}">
                <a16:creationId xmlns:a16="http://schemas.microsoft.com/office/drawing/2014/main" id="{0EE031B9-AA2A-4243-ACA2-CE3B99DDB000}"/>
              </a:ext>
            </a:extLst>
          </p:cNvPr>
          <p:cNvPicPr>
            <a:picLocks noChangeAspect="1"/>
          </p:cNvPicPr>
          <p:nvPr/>
        </p:nvPicPr>
        <p:blipFill>
          <a:blip r:embed="rId3"/>
          <a:stretch>
            <a:fillRect/>
          </a:stretch>
        </p:blipFill>
        <p:spPr>
          <a:xfrm>
            <a:off x="442606" y="2162784"/>
            <a:ext cx="8382000" cy="1671756"/>
          </a:xfrm>
          <a:prstGeom prst="rect">
            <a:avLst/>
          </a:prstGeom>
        </p:spPr>
      </p:pic>
      <p:pic>
        <p:nvPicPr>
          <p:cNvPr id="6" name="Picture 5">
            <a:extLst>
              <a:ext uri="{FF2B5EF4-FFF2-40B4-BE49-F238E27FC236}">
                <a16:creationId xmlns:a16="http://schemas.microsoft.com/office/drawing/2014/main" id="{F983376B-9F9B-46BE-9A71-3F4AFE7C8BBD}"/>
              </a:ext>
            </a:extLst>
          </p:cNvPr>
          <p:cNvPicPr>
            <a:picLocks noChangeAspect="1"/>
          </p:cNvPicPr>
          <p:nvPr/>
        </p:nvPicPr>
        <p:blipFill>
          <a:blip r:embed="rId4"/>
          <a:stretch>
            <a:fillRect/>
          </a:stretch>
        </p:blipFill>
        <p:spPr>
          <a:xfrm>
            <a:off x="970130" y="4237842"/>
            <a:ext cx="7107070" cy="2115380"/>
          </a:xfrm>
          <a:prstGeom prst="rect">
            <a:avLst/>
          </a:prstGeom>
        </p:spPr>
      </p:pic>
    </p:spTree>
    <p:extLst>
      <p:ext uri="{BB962C8B-B14F-4D97-AF65-F5344CB8AC3E}">
        <p14:creationId xmlns:p14="http://schemas.microsoft.com/office/powerpoint/2010/main" val="38618410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BE58-1188-47F2-A8CA-6F867BC2F465}"/>
              </a:ext>
            </a:extLst>
          </p:cNvPr>
          <p:cNvSpPr>
            <a:spLocks noGrp="1"/>
          </p:cNvSpPr>
          <p:nvPr>
            <p:ph type="title"/>
          </p:nvPr>
        </p:nvSpPr>
        <p:spPr/>
        <p:txBody>
          <a:bodyPr/>
          <a:lstStyle/>
          <a:p>
            <a:r>
              <a:rPr lang="en-US" dirty="0"/>
              <a:t>Proof-of-Concept Study</a:t>
            </a:r>
          </a:p>
        </p:txBody>
      </p:sp>
      <p:sp>
        <p:nvSpPr>
          <p:cNvPr id="3" name="Content Placeholder 2">
            <a:extLst>
              <a:ext uri="{FF2B5EF4-FFF2-40B4-BE49-F238E27FC236}">
                <a16:creationId xmlns:a16="http://schemas.microsoft.com/office/drawing/2014/main" id="{FA2D2354-BAF6-45D5-BECB-579C3B216438}"/>
              </a:ext>
            </a:extLst>
          </p:cNvPr>
          <p:cNvSpPr>
            <a:spLocks noGrp="1"/>
          </p:cNvSpPr>
          <p:nvPr>
            <p:ph idx="1"/>
          </p:nvPr>
        </p:nvSpPr>
        <p:spPr>
          <a:xfrm>
            <a:off x="457200" y="1489988"/>
            <a:ext cx="8229600" cy="4953000"/>
          </a:xfrm>
        </p:spPr>
        <p:txBody>
          <a:bodyPr/>
          <a:lstStyle/>
          <a:p>
            <a:r>
              <a:rPr lang="en-US" sz="1800" dirty="0" err="1"/>
              <a:t>PoC</a:t>
            </a:r>
            <a:r>
              <a:rPr lang="en-US" sz="1800" dirty="0"/>
              <a:t> on synthetic models for primary depletion planning (trained on 2MM+ models)</a:t>
            </a:r>
          </a:p>
          <a:p>
            <a:pPr lvl="1">
              <a:spcBef>
                <a:spcPts val="0"/>
              </a:spcBef>
            </a:pPr>
            <a:r>
              <a:rPr lang="en-US" sz="1600" dirty="0"/>
              <a:t>Input: Permeability field; Output: Development plan (well count/location/sequence)</a:t>
            </a:r>
          </a:p>
          <a:p>
            <a:pPr lvl="1"/>
            <a:endParaRPr lang="en-US" sz="1600" dirty="0"/>
          </a:p>
          <a:p>
            <a:pPr lvl="1"/>
            <a:endParaRPr lang="en-US" sz="1600" dirty="0"/>
          </a:p>
          <a:p>
            <a:pPr lvl="1"/>
            <a:endParaRPr lang="en-US" sz="1600" dirty="0"/>
          </a:p>
          <a:p>
            <a:endParaRPr lang="en-US" sz="1800" dirty="0"/>
          </a:p>
          <a:p>
            <a:r>
              <a:rPr lang="en-US" sz="1800" dirty="0"/>
              <a:t>Once trained, AI solution beats the reference (optimized pattern drilling) 98% of the time</a:t>
            </a:r>
          </a:p>
          <a:p>
            <a:endParaRPr lang="en-US" sz="1800" dirty="0"/>
          </a:p>
          <a:p>
            <a:pPr marL="57150" indent="0">
              <a:buNone/>
            </a:pPr>
            <a:endParaRPr lang="en-US" sz="1800" dirty="0"/>
          </a:p>
          <a:p>
            <a:pPr lvl="1"/>
            <a:endParaRPr lang="en-US" sz="1600" dirty="0"/>
          </a:p>
        </p:txBody>
      </p:sp>
      <p:sp>
        <p:nvSpPr>
          <p:cNvPr id="4" name="Slide Number Placeholder 3">
            <a:extLst>
              <a:ext uri="{FF2B5EF4-FFF2-40B4-BE49-F238E27FC236}">
                <a16:creationId xmlns:a16="http://schemas.microsoft.com/office/drawing/2014/main" id="{0274C735-3190-4AD4-A010-D5EA1DB1E090}"/>
              </a:ext>
            </a:extLst>
          </p:cNvPr>
          <p:cNvSpPr>
            <a:spLocks noGrp="1"/>
          </p:cNvSpPr>
          <p:nvPr>
            <p:ph type="sldNum" sz="quarter" idx="12"/>
          </p:nvPr>
        </p:nvSpPr>
        <p:spPr/>
        <p:txBody>
          <a:bodyPr/>
          <a:lstStyle/>
          <a:p>
            <a:fld id="{B4DB0E65-EF00-7F4C-860A-46B7C286D3E3}" type="slidenum">
              <a:rPr lang="en-US" smtClean="0"/>
              <a:pPr/>
              <a:t>21</a:t>
            </a:fld>
            <a:endParaRPr lang="en-US" dirty="0"/>
          </a:p>
        </p:txBody>
      </p:sp>
      <p:pic>
        <p:nvPicPr>
          <p:cNvPr id="5" name="Picture 4">
            <a:extLst>
              <a:ext uri="{FF2B5EF4-FFF2-40B4-BE49-F238E27FC236}">
                <a16:creationId xmlns:a16="http://schemas.microsoft.com/office/drawing/2014/main" id="{F3E58786-DA89-4D42-A1B9-67257D7166E7}"/>
              </a:ext>
            </a:extLst>
          </p:cNvPr>
          <p:cNvPicPr>
            <a:picLocks noChangeAspect="1"/>
          </p:cNvPicPr>
          <p:nvPr/>
        </p:nvPicPr>
        <p:blipFill>
          <a:blip r:embed="rId3"/>
          <a:stretch>
            <a:fillRect/>
          </a:stretch>
        </p:blipFill>
        <p:spPr>
          <a:xfrm>
            <a:off x="2535759" y="2445058"/>
            <a:ext cx="4124953" cy="1426443"/>
          </a:xfrm>
          <a:prstGeom prst="rect">
            <a:avLst/>
          </a:prstGeom>
        </p:spPr>
      </p:pic>
      <p:pic>
        <p:nvPicPr>
          <p:cNvPr id="6" name="Picture 5">
            <a:extLst>
              <a:ext uri="{FF2B5EF4-FFF2-40B4-BE49-F238E27FC236}">
                <a16:creationId xmlns:a16="http://schemas.microsoft.com/office/drawing/2014/main" id="{8C52B9CD-8EE5-492A-87EB-3AD1B5BAB180}"/>
              </a:ext>
            </a:extLst>
          </p:cNvPr>
          <p:cNvPicPr>
            <a:picLocks noChangeAspect="1"/>
          </p:cNvPicPr>
          <p:nvPr/>
        </p:nvPicPr>
        <p:blipFill rotWithShape="1">
          <a:blip r:embed="rId4"/>
          <a:srcRect l="58079"/>
          <a:stretch/>
        </p:blipFill>
        <p:spPr>
          <a:xfrm>
            <a:off x="6248712" y="4550181"/>
            <a:ext cx="1950924" cy="1892807"/>
          </a:xfrm>
          <a:prstGeom prst="rect">
            <a:avLst/>
          </a:prstGeom>
        </p:spPr>
      </p:pic>
      <p:pic>
        <p:nvPicPr>
          <p:cNvPr id="7" name="Picture 6">
            <a:extLst>
              <a:ext uri="{FF2B5EF4-FFF2-40B4-BE49-F238E27FC236}">
                <a16:creationId xmlns:a16="http://schemas.microsoft.com/office/drawing/2014/main" id="{09BE9D1B-A5B2-4FAE-BB0C-CE6E6E39D4C8}"/>
              </a:ext>
            </a:extLst>
          </p:cNvPr>
          <p:cNvPicPr>
            <a:picLocks noChangeAspect="1"/>
          </p:cNvPicPr>
          <p:nvPr/>
        </p:nvPicPr>
        <p:blipFill rotWithShape="1">
          <a:blip r:embed="rId5"/>
          <a:srcRect l="8518" t="12043" r="4814" b="11111"/>
          <a:stretch/>
        </p:blipFill>
        <p:spPr>
          <a:xfrm>
            <a:off x="1635569" y="4625762"/>
            <a:ext cx="2022031" cy="1792906"/>
          </a:xfrm>
          <a:prstGeom prst="rect">
            <a:avLst/>
          </a:prstGeom>
        </p:spPr>
      </p:pic>
      <p:pic>
        <p:nvPicPr>
          <p:cNvPr id="8" name="Picture 7">
            <a:extLst>
              <a:ext uri="{FF2B5EF4-FFF2-40B4-BE49-F238E27FC236}">
                <a16:creationId xmlns:a16="http://schemas.microsoft.com/office/drawing/2014/main" id="{A3493EF3-ECB4-4CA3-9203-0142A243132F}"/>
              </a:ext>
            </a:extLst>
          </p:cNvPr>
          <p:cNvPicPr>
            <a:picLocks noChangeAspect="1"/>
          </p:cNvPicPr>
          <p:nvPr/>
        </p:nvPicPr>
        <p:blipFill rotWithShape="1">
          <a:blip r:embed="rId6"/>
          <a:srcRect l="6914" t="13950" b="13334"/>
          <a:stretch/>
        </p:blipFill>
        <p:spPr>
          <a:xfrm>
            <a:off x="4327780" y="4942752"/>
            <a:ext cx="1362372" cy="1064240"/>
          </a:xfrm>
          <a:prstGeom prst="rect">
            <a:avLst/>
          </a:prstGeom>
        </p:spPr>
      </p:pic>
      <p:sp>
        <p:nvSpPr>
          <p:cNvPr id="9" name="TextBox 8">
            <a:extLst>
              <a:ext uri="{FF2B5EF4-FFF2-40B4-BE49-F238E27FC236}">
                <a16:creationId xmlns:a16="http://schemas.microsoft.com/office/drawing/2014/main" id="{5E1B1E39-2C97-4BDC-992A-689BCECE56A2}"/>
              </a:ext>
            </a:extLst>
          </p:cNvPr>
          <p:cNvSpPr txBox="1"/>
          <p:nvPr/>
        </p:nvSpPr>
        <p:spPr>
          <a:xfrm>
            <a:off x="994692" y="4601717"/>
            <a:ext cx="623030" cy="369332"/>
          </a:xfrm>
          <a:prstGeom prst="rect">
            <a:avLst/>
          </a:prstGeom>
          <a:noFill/>
        </p:spPr>
        <p:txBody>
          <a:bodyPr wrap="square" rtlCol="0">
            <a:spAutoFit/>
          </a:bodyPr>
          <a:lstStyle/>
          <a:p>
            <a:pPr defTabSz="342900"/>
            <a:r>
              <a:rPr lang="en-US" sz="900" b="1" u="sng" dirty="0">
                <a:solidFill>
                  <a:prstClr val="black"/>
                </a:solidFill>
                <a:latin typeface="Arial"/>
              </a:rPr>
              <a:t>Pattern driller</a:t>
            </a:r>
          </a:p>
        </p:txBody>
      </p:sp>
      <p:sp>
        <p:nvSpPr>
          <p:cNvPr id="10" name="TextBox 9">
            <a:extLst>
              <a:ext uri="{FF2B5EF4-FFF2-40B4-BE49-F238E27FC236}">
                <a16:creationId xmlns:a16="http://schemas.microsoft.com/office/drawing/2014/main" id="{9D9CB978-01D0-40A1-A1FB-73B33ED1388A}"/>
              </a:ext>
            </a:extLst>
          </p:cNvPr>
          <p:cNvSpPr txBox="1"/>
          <p:nvPr/>
        </p:nvSpPr>
        <p:spPr>
          <a:xfrm>
            <a:off x="4241260" y="4607096"/>
            <a:ext cx="1042621" cy="230832"/>
          </a:xfrm>
          <a:prstGeom prst="rect">
            <a:avLst/>
          </a:prstGeom>
          <a:noFill/>
        </p:spPr>
        <p:txBody>
          <a:bodyPr wrap="square" rtlCol="0">
            <a:spAutoFit/>
          </a:bodyPr>
          <a:lstStyle/>
          <a:p>
            <a:pPr defTabSz="342900"/>
            <a:r>
              <a:rPr lang="en-US" sz="900" b="1" u="sng" dirty="0">
                <a:solidFill>
                  <a:prstClr val="black"/>
                </a:solidFill>
                <a:latin typeface="Arial"/>
              </a:rPr>
              <a:t>AI driller</a:t>
            </a:r>
          </a:p>
        </p:txBody>
      </p:sp>
    </p:spTree>
    <p:extLst>
      <p:ext uri="{BB962C8B-B14F-4D97-AF65-F5344CB8AC3E}">
        <p14:creationId xmlns:p14="http://schemas.microsoft.com/office/powerpoint/2010/main" val="29134418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1089-F031-4385-A6D0-316FCA4E1498}"/>
              </a:ext>
            </a:extLst>
          </p:cNvPr>
          <p:cNvSpPr>
            <a:spLocks noGrp="1"/>
          </p:cNvSpPr>
          <p:nvPr>
            <p:ph type="title"/>
          </p:nvPr>
        </p:nvSpPr>
        <p:spPr/>
        <p:txBody>
          <a:bodyPr/>
          <a:lstStyle/>
          <a:p>
            <a:r>
              <a:rPr lang="en-US" dirty="0"/>
              <a:t>1</a:t>
            </a:r>
            <a:r>
              <a:rPr lang="en-US" baseline="30000" dirty="0"/>
              <a:t>st</a:t>
            </a:r>
            <a:r>
              <a:rPr lang="en-US" dirty="0"/>
              <a:t> Practical FDP DRL Application to GOM Asset</a:t>
            </a:r>
          </a:p>
        </p:txBody>
      </p:sp>
      <p:sp>
        <p:nvSpPr>
          <p:cNvPr id="4" name="Slide Number Placeholder 3">
            <a:extLst>
              <a:ext uri="{FF2B5EF4-FFF2-40B4-BE49-F238E27FC236}">
                <a16:creationId xmlns:a16="http://schemas.microsoft.com/office/drawing/2014/main" id="{CC3F91B8-E430-4B03-AA88-F3D3488B34E3}"/>
              </a:ext>
            </a:extLst>
          </p:cNvPr>
          <p:cNvSpPr>
            <a:spLocks noGrp="1"/>
          </p:cNvSpPr>
          <p:nvPr>
            <p:ph type="sldNum" sz="quarter" idx="12"/>
          </p:nvPr>
        </p:nvSpPr>
        <p:spPr/>
        <p:txBody>
          <a:bodyPr/>
          <a:lstStyle/>
          <a:p>
            <a:fld id="{B4DB0E65-EF00-7F4C-860A-46B7C286D3E3}" type="slidenum">
              <a:rPr lang="en-US" smtClean="0"/>
              <a:pPr/>
              <a:t>22</a:t>
            </a:fld>
            <a:endParaRPr lang="en-US" dirty="0"/>
          </a:p>
        </p:txBody>
      </p:sp>
      <p:pic>
        <p:nvPicPr>
          <p:cNvPr id="5" name="Content Placeholder 4">
            <a:extLst>
              <a:ext uri="{FF2B5EF4-FFF2-40B4-BE49-F238E27FC236}">
                <a16:creationId xmlns:a16="http://schemas.microsoft.com/office/drawing/2014/main" id="{3136F795-F0DB-4806-8DEE-3A8C8F008DA0}"/>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597" r="10551" b="-1"/>
          <a:stretch/>
        </p:blipFill>
        <p:spPr bwMode="auto">
          <a:xfrm>
            <a:off x="4564944" y="1852613"/>
            <a:ext cx="4167894" cy="3700509"/>
          </a:xfrm>
          <a:prstGeom prst="rect">
            <a:avLst/>
          </a:prstGeom>
          <a:solidFill>
            <a:srgbClr val="FFFFFF"/>
          </a:solidFill>
        </p:spPr>
      </p:pic>
      <p:pic>
        <p:nvPicPr>
          <p:cNvPr id="6" name="Picture 2">
            <a:extLst>
              <a:ext uri="{FF2B5EF4-FFF2-40B4-BE49-F238E27FC236}">
                <a16:creationId xmlns:a16="http://schemas.microsoft.com/office/drawing/2014/main" id="{E89858FC-3BBB-4AF6-B1C4-913C677269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9" r="9516" b="-1"/>
          <a:stretch/>
        </p:blipFill>
        <p:spPr bwMode="auto">
          <a:xfrm>
            <a:off x="403225" y="1852613"/>
            <a:ext cx="4168776" cy="3703320"/>
          </a:xfrm>
          <a:prstGeom prst="rect">
            <a:avLst/>
          </a:prstGeom>
          <a:solidFill>
            <a:srgbClr val="FFFFFF"/>
          </a:solidFill>
        </p:spPr>
      </p:pic>
      <p:sp>
        <p:nvSpPr>
          <p:cNvPr id="7" name="TextBox 6">
            <a:extLst>
              <a:ext uri="{FF2B5EF4-FFF2-40B4-BE49-F238E27FC236}">
                <a16:creationId xmlns:a16="http://schemas.microsoft.com/office/drawing/2014/main" id="{A8D09361-9FB5-4861-8120-AEE7F1607743}"/>
              </a:ext>
            </a:extLst>
          </p:cNvPr>
          <p:cNvSpPr txBox="1"/>
          <p:nvPr/>
        </p:nvSpPr>
        <p:spPr>
          <a:xfrm>
            <a:off x="582930" y="2100262"/>
            <a:ext cx="840105" cy="300082"/>
          </a:xfrm>
          <a:prstGeom prst="rect">
            <a:avLst/>
          </a:prstGeom>
          <a:noFill/>
        </p:spPr>
        <p:txBody>
          <a:bodyPr wrap="square" rtlCol="0">
            <a:spAutoFit/>
          </a:bodyPr>
          <a:lstStyle/>
          <a:p>
            <a:pPr defTabSz="342900"/>
            <a:r>
              <a:rPr lang="en-US" sz="1350" b="1" u="sng" dirty="0">
                <a:solidFill>
                  <a:srgbClr val="FF0000"/>
                </a:solidFill>
                <a:latin typeface="Arial"/>
              </a:rPr>
              <a:t>AI</a:t>
            </a:r>
          </a:p>
        </p:txBody>
      </p:sp>
      <p:sp>
        <p:nvSpPr>
          <p:cNvPr id="8" name="TextBox 7">
            <a:extLst>
              <a:ext uri="{FF2B5EF4-FFF2-40B4-BE49-F238E27FC236}">
                <a16:creationId xmlns:a16="http://schemas.microsoft.com/office/drawing/2014/main" id="{C0041A87-DBFB-4010-9561-1783E90389A3}"/>
              </a:ext>
            </a:extLst>
          </p:cNvPr>
          <p:cNvSpPr txBox="1"/>
          <p:nvPr/>
        </p:nvSpPr>
        <p:spPr>
          <a:xfrm>
            <a:off x="4686301" y="2100262"/>
            <a:ext cx="1142999" cy="300082"/>
          </a:xfrm>
          <a:prstGeom prst="rect">
            <a:avLst/>
          </a:prstGeom>
          <a:noFill/>
        </p:spPr>
        <p:txBody>
          <a:bodyPr wrap="square" rtlCol="0">
            <a:spAutoFit/>
          </a:bodyPr>
          <a:lstStyle/>
          <a:p>
            <a:pPr defTabSz="342900"/>
            <a:r>
              <a:rPr lang="en-US" sz="1350" b="1" u="sng" dirty="0">
                <a:solidFill>
                  <a:srgbClr val="FF0000"/>
                </a:solidFill>
                <a:latin typeface="Arial"/>
              </a:rPr>
              <a:t>Baseline</a:t>
            </a:r>
          </a:p>
        </p:txBody>
      </p:sp>
      <p:sp>
        <p:nvSpPr>
          <p:cNvPr id="9" name="Arrow: Down 8">
            <a:extLst>
              <a:ext uri="{FF2B5EF4-FFF2-40B4-BE49-F238E27FC236}">
                <a16:creationId xmlns:a16="http://schemas.microsoft.com/office/drawing/2014/main" id="{968ABB0B-6815-4534-8EAE-BC22CB6CCACC}"/>
              </a:ext>
            </a:extLst>
          </p:cNvPr>
          <p:cNvSpPr/>
          <p:nvPr/>
        </p:nvSpPr>
        <p:spPr>
          <a:xfrm>
            <a:off x="2609386" y="2377262"/>
            <a:ext cx="317810" cy="276999"/>
          </a:xfrm>
          <a:prstGeom prst="down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Arial"/>
            </a:endParaRPr>
          </a:p>
        </p:txBody>
      </p:sp>
    </p:spTree>
    <p:extLst>
      <p:ext uri="{BB962C8B-B14F-4D97-AF65-F5344CB8AC3E}">
        <p14:creationId xmlns:p14="http://schemas.microsoft.com/office/powerpoint/2010/main" val="1652591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Mlops</a:t>
            </a:r>
            <a:r>
              <a:rPr lang="en-US" dirty="0"/>
              <a:t> using serverless computing and Realtime AKS pipelines</a:t>
            </a:r>
            <a:endParaRPr lang="en-US" sz="2000" dirty="0"/>
          </a:p>
        </p:txBody>
      </p:sp>
      <p:sp>
        <p:nvSpPr>
          <p:cNvPr id="8" name="TextBox 30">
            <a:extLst>
              <a:ext uri="{FF2B5EF4-FFF2-40B4-BE49-F238E27FC236}">
                <a16:creationId xmlns:a16="http://schemas.microsoft.com/office/drawing/2014/main" id="{46F6F19B-F1BB-4AF0-8F57-43AB83AEEB9C}"/>
              </a:ext>
            </a:extLst>
          </p:cNvPr>
          <p:cNvSpPr txBox="1"/>
          <p:nvPr/>
        </p:nvSpPr>
        <p:spPr>
          <a:xfrm>
            <a:off x="2011890" y="2269110"/>
            <a:ext cx="1183651" cy="584775"/>
          </a:xfrm>
          <a:prstGeom prst="rect">
            <a:avLst/>
          </a:prstGeom>
          <a:noFill/>
        </p:spPr>
        <p:txBody>
          <a:bodyPr wrap="square" rtlCol="0">
            <a:spAutoFit/>
          </a:bodyPr>
          <a:ls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pPr marL="0" marR="0" lvl="0" indent="0" algn="ctr" defTabSz="6530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a:ea typeface="+mn-ea"/>
                <a:cs typeface="+mn-cs"/>
              </a:rPr>
              <a:t>AI and engineers</a:t>
            </a:r>
          </a:p>
        </p:txBody>
      </p:sp>
      <p:sp>
        <p:nvSpPr>
          <p:cNvPr id="9" name="TextBox 31">
            <a:extLst>
              <a:ext uri="{FF2B5EF4-FFF2-40B4-BE49-F238E27FC236}">
                <a16:creationId xmlns:a16="http://schemas.microsoft.com/office/drawing/2014/main" id="{05594CC0-0FF9-4E39-B554-B376A12C14D1}"/>
              </a:ext>
            </a:extLst>
          </p:cNvPr>
          <p:cNvSpPr txBox="1"/>
          <p:nvPr/>
        </p:nvSpPr>
        <p:spPr>
          <a:xfrm>
            <a:off x="4908242" y="2328698"/>
            <a:ext cx="2769883" cy="338554"/>
          </a:xfrm>
          <a:prstGeom prst="rect">
            <a:avLst/>
          </a:prstGeom>
          <a:noFill/>
        </p:spPr>
        <p:txBody>
          <a:bodyPr wrap="square" rtlCol="0">
            <a:spAutoFit/>
          </a:bodyPr>
          <a:ls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a:lstStyle>
          <a:p>
            <a:pPr marL="0" marR="0" lvl="0" indent="0" algn="l" defTabSz="6530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a:ea typeface="+mn-ea"/>
                <a:cs typeface="+mn-cs"/>
              </a:rPr>
              <a:t>Field development plan</a:t>
            </a:r>
          </a:p>
        </p:txBody>
      </p:sp>
      <p:pic>
        <p:nvPicPr>
          <p:cNvPr id="22" name="Picture 21">
            <a:extLst>
              <a:ext uri="{FF2B5EF4-FFF2-40B4-BE49-F238E27FC236}">
                <a16:creationId xmlns:a16="http://schemas.microsoft.com/office/drawing/2014/main" id="{9A3EE5FB-9F5E-444F-9C00-202577203DA8}"/>
              </a:ext>
            </a:extLst>
          </p:cNvPr>
          <p:cNvPicPr>
            <a:picLocks noChangeAspect="1"/>
          </p:cNvPicPr>
          <p:nvPr/>
        </p:nvPicPr>
        <p:blipFill>
          <a:blip r:embed="rId3"/>
          <a:stretch>
            <a:fillRect/>
          </a:stretch>
        </p:blipFill>
        <p:spPr>
          <a:xfrm>
            <a:off x="5458971" y="4588774"/>
            <a:ext cx="1394410" cy="872996"/>
          </a:xfrm>
          <a:prstGeom prst="rect">
            <a:avLst/>
          </a:prstGeom>
        </p:spPr>
      </p:pic>
      <p:pic>
        <p:nvPicPr>
          <p:cNvPr id="27" name="Picture 4">
            <a:extLst>
              <a:ext uri="{FF2B5EF4-FFF2-40B4-BE49-F238E27FC236}">
                <a16:creationId xmlns:a16="http://schemas.microsoft.com/office/drawing/2014/main" id="{FA202D9B-46C0-4E90-9DA8-C4365F9BC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94186"/>
            <a:ext cx="1991149" cy="15218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7CC54F50-4EB4-4DA7-8AA4-FF7C16D55D4D}"/>
              </a:ext>
            </a:extLst>
          </p:cNvPr>
          <p:cNvPicPr>
            <a:picLocks noChangeAspect="1"/>
          </p:cNvPicPr>
          <p:nvPr/>
        </p:nvPicPr>
        <p:blipFill>
          <a:blip r:embed="rId5"/>
          <a:stretch>
            <a:fillRect/>
          </a:stretch>
        </p:blipFill>
        <p:spPr>
          <a:xfrm>
            <a:off x="4006948" y="3202638"/>
            <a:ext cx="838393" cy="905167"/>
          </a:xfrm>
          <a:prstGeom prst="rect">
            <a:avLst/>
          </a:prstGeom>
        </p:spPr>
      </p:pic>
      <p:sp>
        <p:nvSpPr>
          <p:cNvPr id="30" name="Equals 29">
            <a:extLst>
              <a:ext uri="{FF2B5EF4-FFF2-40B4-BE49-F238E27FC236}">
                <a16:creationId xmlns:a16="http://schemas.microsoft.com/office/drawing/2014/main" id="{A58708F0-3089-41D9-9281-F9DFFB53A246}"/>
              </a:ext>
            </a:extLst>
          </p:cNvPr>
          <p:cNvSpPr/>
          <p:nvPr/>
        </p:nvSpPr>
        <p:spPr>
          <a:xfrm>
            <a:off x="3530666" y="4041253"/>
            <a:ext cx="337383" cy="29903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Left Bracket 30">
            <a:extLst>
              <a:ext uri="{FF2B5EF4-FFF2-40B4-BE49-F238E27FC236}">
                <a16:creationId xmlns:a16="http://schemas.microsoft.com/office/drawing/2014/main" id="{F4154CC9-258D-4E70-AFD9-2CB3C1BF65FB}"/>
              </a:ext>
            </a:extLst>
          </p:cNvPr>
          <p:cNvSpPr/>
          <p:nvPr/>
        </p:nvSpPr>
        <p:spPr>
          <a:xfrm>
            <a:off x="3828174" y="3083066"/>
            <a:ext cx="134201" cy="2272896"/>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Right Bracket 32">
            <a:extLst>
              <a:ext uri="{FF2B5EF4-FFF2-40B4-BE49-F238E27FC236}">
                <a16:creationId xmlns:a16="http://schemas.microsoft.com/office/drawing/2014/main" id="{DCC0A02B-C995-4285-BED2-DA8F490E3136}"/>
              </a:ext>
            </a:extLst>
          </p:cNvPr>
          <p:cNvSpPr/>
          <p:nvPr/>
        </p:nvSpPr>
        <p:spPr>
          <a:xfrm>
            <a:off x="7176994" y="3083066"/>
            <a:ext cx="134200" cy="229952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52" name="Picture 4" descr="An Intro to Parallel Computing with Ray | by Christian Hubbs | Towards Data  Science">
            <a:extLst>
              <a:ext uri="{FF2B5EF4-FFF2-40B4-BE49-F238E27FC236}">
                <a16:creationId xmlns:a16="http://schemas.microsoft.com/office/drawing/2014/main" id="{7AC9675A-0FB5-4B3B-A6F1-29079D445980}"/>
              </a:ext>
            </a:extLst>
          </p:cNvPr>
          <p:cNvPicPr>
            <a:picLocks noChangeAspect="1" noChangeArrowheads="1"/>
          </p:cNvPicPr>
          <p:nvPr/>
        </p:nvPicPr>
        <p:blipFill>
          <a:blip r:embed="rId6">
            <a:alphaModFix/>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9235"/>
                    </a14:imgEffect>
                    <a14:imgEffect>
                      <a14:brightnessContrast bright="2000" contrast="-97000"/>
                    </a14:imgEffect>
                  </a14:imgLayer>
                </a14:imgProps>
              </a:ext>
              <a:ext uri="{28A0092B-C50C-407E-A947-70E740481C1C}">
                <a14:useLocalDpi xmlns:a14="http://schemas.microsoft.com/office/drawing/2010/main" val="0"/>
              </a:ext>
            </a:extLst>
          </a:blip>
          <a:srcRect/>
          <a:stretch>
            <a:fillRect/>
          </a:stretch>
        </p:blipFill>
        <p:spPr bwMode="auto">
          <a:xfrm>
            <a:off x="3366447" y="4255362"/>
            <a:ext cx="2247318" cy="702287"/>
          </a:xfrm>
          <a:prstGeom prst="rect">
            <a:avLst/>
          </a:prstGeom>
          <a:noFill/>
          <a:extLst>
            <a:ext uri="{909E8E84-426E-40DD-AFC4-6F175D3DCCD1}">
              <a14:hiddenFill xmlns:a14="http://schemas.microsoft.com/office/drawing/2010/main">
                <a:solidFill>
                  <a:srgbClr val="FFFFFF"/>
                </a:solidFill>
              </a14:hiddenFill>
            </a:ext>
          </a:extLst>
        </p:spPr>
      </p:pic>
      <p:sp>
        <p:nvSpPr>
          <p:cNvPr id="34" name="Plus Sign 33">
            <a:extLst>
              <a:ext uri="{FF2B5EF4-FFF2-40B4-BE49-F238E27FC236}">
                <a16:creationId xmlns:a16="http://schemas.microsoft.com/office/drawing/2014/main" id="{D5819165-F64C-4543-BCBD-419146265913}"/>
              </a:ext>
            </a:extLst>
          </p:cNvPr>
          <p:cNvSpPr/>
          <p:nvPr/>
        </p:nvSpPr>
        <p:spPr>
          <a:xfrm>
            <a:off x="4325325" y="4174435"/>
            <a:ext cx="269683" cy="22139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679D19A-FA31-4537-BA35-01333F36CD23}"/>
              </a:ext>
            </a:extLst>
          </p:cNvPr>
          <p:cNvPicPr>
            <a:picLocks noChangeAspect="1"/>
          </p:cNvPicPr>
          <p:nvPr/>
        </p:nvPicPr>
        <p:blipFill>
          <a:blip r:embed="rId8"/>
          <a:stretch>
            <a:fillRect/>
          </a:stretch>
        </p:blipFill>
        <p:spPr>
          <a:xfrm>
            <a:off x="5208291" y="3195518"/>
            <a:ext cx="1938782" cy="1209133"/>
          </a:xfrm>
          <a:prstGeom prst="rect">
            <a:avLst/>
          </a:prstGeom>
        </p:spPr>
      </p:pic>
    </p:spTree>
    <p:extLst>
      <p:ext uri="{BB962C8B-B14F-4D97-AF65-F5344CB8AC3E}">
        <p14:creationId xmlns:p14="http://schemas.microsoft.com/office/powerpoint/2010/main" val="23239995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7478-29D1-413C-9A29-E026A220745E}"/>
              </a:ext>
            </a:extLst>
          </p:cNvPr>
          <p:cNvSpPr>
            <a:spLocks noGrp="1"/>
          </p:cNvSpPr>
          <p:nvPr>
            <p:ph type="title"/>
          </p:nvPr>
        </p:nvSpPr>
        <p:spPr/>
        <p:txBody>
          <a:bodyPr>
            <a:normAutofit/>
          </a:bodyPr>
          <a:lstStyle/>
          <a:p>
            <a:r>
              <a:rPr lang="en-US" sz="2400" dirty="0"/>
              <a:t>What I learn</a:t>
            </a:r>
          </a:p>
        </p:txBody>
      </p:sp>
      <p:sp>
        <p:nvSpPr>
          <p:cNvPr id="3" name="Content Placeholder 2">
            <a:extLst>
              <a:ext uri="{FF2B5EF4-FFF2-40B4-BE49-F238E27FC236}">
                <a16:creationId xmlns:a16="http://schemas.microsoft.com/office/drawing/2014/main" id="{3223D387-E671-42D4-9B95-424B0FB55280}"/>
              </a:ext>
            </a:extLst>
          </p:cNvPr>
          <p:cNvSpPr>
            <a:spLocks noGrp="1"/>
          </p:cNvSpPr>
          <p:nvPr>
            <p:ph idx="1"/>
          </p:nvPr>
        </p:nvSpPr>
        <p:spPr/>
        <p:txBody>
          <a:bodyPr>
            <a:normAutofit/>
          </a:bodyPr>
          <a:lstStyle/>
          <a:p>
            <a:r>
              <a:rPr lang="en-US" sz="2000" dirty="0"/>
              <a:t>It is very important to understanding what is Reinforcement learning (Deep learning + Simulation under Markov Decision Process) and more important is to get familiar with how to use it for subsurface problem.</a:t>
            </a:r>
          </a:p>
          <a:p>
            <a:endParaRPr lang="en-US" sz="2000" dirty="0"/>
          </a:p>
          <a:p>
            <a:r>
              <a:rPr lang="en-US" sz="2000" dirty="0"/>
              <a:t>It is impossible to have a success DRL without understanding how to implement in Distributed computing platform.</a:t>
            </a:r>
          </a:p>
          <a:p>
            <a:endParaRPr lang="en-US" sz="2000" dirty="0"/>
          </a:p>
          <a:p>
            <a:r>
              <a:rPr lang="en-US" sz="2000" dirty="0" err="1"/>
              <a:t>MLOps</a:t>
            </a:r>
            <a:r>
              <a:rPr lang="en-US" sz="2000" dirty="0"/>
              <a:t> and cloud computing is a must.</a:t>
            </a:r>
          </a:p>
        </p:txBody>
      </p:sp>
      <p:sp>
        <p:nvSpPr>
          <p:cNvPr id="4" name="Slide Number Placeholder 3">
            <a:extLst>
              <a:ext uri="{FF2B5EF4-FFF2-40B4-BE49-F238E27FC236}">
                <a16:creationId xmlns:a16="http://schemas.microsoft.com/office/drawing/2014/main" id="{B10323E9-CBC2-4879-80B3-F3197F8A344E}"/>
              </a:ext>
            </a:extLst>
          </p:cNvPr>
          <p:cNvSpPr>
            <a:spLocks noGrp="1"/>
          </p:cNvSpPr>
          <p:nvPr>
            <p:ph type="sldNum" sz="quarter" idx="12"/>
          </p:nvPr>
        </p:nvSpPr>
        <p:spPr/>
        <p:txBody>
          <a:bodyPr/>
          <a:lstStyle/>
          <a:p>
            <a:fld id="{B4DB0E65-EF00-7F4C-860A-46B7C286D3E3}" type="slidenum">
              <a:rPr lang="en-US" smtClean="0"/>
              <a:pPr/>
              <a:t>24</a:t>
            </a:fld>
            <a:endParaRPr lang="en-US" dirty="0"/>
          </a:p>
        </p:txBody>
      </p:sp>
    </p:spTree>
    <p:extLst>
      <p:ext uri="{BB962C8B-B14F-4D97-AF65-F5344CB8AC3E}">
        <p14:creationId xmlns:p14="http://schemas.microsoft.com/office/powerpoint/2010/main" val="2691225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23DC4E-50DE-466F-8EE7-5534A3080A21}"/>
              </a:ext>
            </a:extLst>
          </p:cNvPr>
          <p:cNvSpPr>
            <a:spLocks noGrp="1"/>
          </p:cNvSpPr>
          <p:nvPr>
            <p:ph type="title"/>
          </p:nvPr>
        </p:nvSpPr>
        <p:spPr>
          <a:xfrm>
            <a:off x="792769" y="3124200"/>
            <a:ext cx="7620000" cy="1295400"/>
          </a:xfrm>
        </p:spPr>
        <p:txBody>
          <a:bodyPr>
            <a:normAutofit fontScale="90000"/>
          </a:bodyPr>
          <a:lstStyle/>
          <a:p>
            <a:pPr algn="ctr"/>
            <a:r>
              <a:rPr lang="en-US" dirty="0">
                <a:solidFill>
                  <a:srgbClr val="FFFF00"/>
                </a:solidFill>
              </a:rPr>
              <a:t>What I do in Chevron?</a:t>
            </a:r>
            <a:br>
              <a:rPr lang="en-US" dirty="0">
                <a:solidFill>
                  <a:srgbClr val="FFFF00"/>
                </a:solidFill>
              </a:rPr>
            </a:br>
            <a:br>
              <a:rPr lang="en-US" dirty="0">
                <a:solidFill>
                  <a:srgbClr val="FFFF00"/>
                </a:solidFill>
              </a:rPr>
            </a:br>
            <a:r>
              <a:rPr lang="en-US" u="sng" dirty="0">
                <a:solidFill>
                  <a:srgbClr val="FFFF00"/>
                </a:solidFill>
              </a:rPr>
              <a:t>Artificial Learning Fracturing Project for MCBU</a:t>
            </a:r>
            <a:br>
              <a:rPr lang="en-US" u="sng" dirty="0">
                <a:solidFill>
                  <a:srgbClr val="FFFF00"/>
                </a:solidFill>
              </a:rPr>
            </a:br>
            <a:r>
              <a:rPr lang="en-US" dirty="0">
                <a:solidFill>
                  <a:srgbClr val="F08400"/>
                </a:solidFill>
              </a:rPr>
              <a:t>as a AI/ML SME, technical leader and primary developer</a:t>
            </a:r>
            <a:br>
              <a:rPr lang="en-US" dirty="0">
                <a:solidFill>
                  <a:srgbClr val="F08400"/>
                </a:solidFill>
              </a:rPr>
            </a:br>
            <a:br>
              <a:rPr lang="en-US" dirty="0">
                <a:solidFill>
                  <a:srgbClr val="F08400"/>
                </a:solidFill>
              </a:rPr>
            </a:br>
            <a:r>
              <a:rPr lang="en-US" dirty="0">
                <a:solidFill>
                  <a:srgbClr val="F08400"/>
                </a:solidFill>
              </a:rPr>
              <a:t>collaboration: Mike Li, Baosheng Liang, Steve Yow…</a:t>
            </a:r>
            <a:br>
              <a:rPr lang="en-US" dirty="0">
                <a:solidFill>
                  <a:srgbClr val="FFFF00"/>
                </a:solidFill>
              </a:rPr>
            </a:br>
            <a:br>
              <a:rPr lang="en-US" dirty="0">
                <a:solidFill>
                  <a:srgbClr val="FFFF00"/>
                </a:solidFill>
              </a:rPr>
            </a:br>
            <a:endParaRPr lang="en-US" dirty="0"/>
          </a:p>
        </p:txBody>
      </p:sp>
      <p:sp>
        <p:nvSpPr>
          <p:cNvPr id="4" name="Slide Number Placeholder 3">
            <a:extLst>
              <a:ext uri="{FF2B5EF4-FFF2-40B4-BE49-F238E27FC236}">
                <a16:creationId xmlns:a16="http://schemas.microsoft.com/office/drawing/2014/main" id="{73E61E19-4960-4C41-8BFF-701B169BA55A}"/>
              </a:ext>
            </a:extLst>
          </p:cNvPr>
          <p:cNvSpPr>
            <a:spLocks noGrp="1"/>
          </p:cNvSpPr>
          <p:nvPr>
            <p:ph type="sldNum" sz="quarter" idx="12"/>
          </p:nvPr>
        </p:nvSpPr>
        <p:spPr/>
        <p:txBody>
          <a:bodyPr/>
          <a:lstStyle/>
          <a:p>
            <a:fld id="{B4DB0E65-EF00-7F4C-860A-46B7C286D3E3}" type="slidenum">
              <a:rPr lang="en-US" smtClean="0"/>
              <a:pPr/>
              <a:t>3</a:t>
            </a:fld>
            <a:endParaRPr lang="en-US" dirty="0"/>
          </a:p>
        </p:txBody>
      </p:sp>
      <p:sp>
        <p:nvSpPr>
          <p:cNvPr id="6" name="TextBox 5">
            <a:extLst>
              <a:ext uri="{FF2B5EF4-FFF2-40B4-BE49-F238E27FC236}">
                <a16:creationId xmlns:a16="http://schemas.microsoft.com/office/drawing/2014/main" id="{CA3F8953-EAF4-4274-B437-722C327E6B48}"/>
              </a:ext>
            </a:extLst>
          </p:cNvPr>
          <p:cNvSpPr txBox="1"/>
          <p:nvPr/>
        </p:nvSpPr>
        <p:spPr>
          <a:xfrm>
            <a:off x="5943600" y="5257800"/>
            <a:ext cx="1524000" cy="400110"/>
          </a:xfrm>
          <a:prstGeom prst="rect">
            <a:avLst/>
          </a:prstGeom>
          <a:noFill/>
        </p:spPr>
        <p:txBody>
          <a:bodyPr wrap="square" rtlCol="0">
            <a:spAutoFit/>
          </a:bodyPr>
          <a:lstStyle/>
          <a:p>
            <a:r>
              <a:rPr lang="en-US" sz="2000" dirty="0">
                <a:solidFill>
                  <a:srgbClr val="F08400"/>
                </a:solidFill>
                <a:latin typeface="Arial"/>
                <a:cs typeface="Arial"/>
              </a:rPr>
              <a:t>(patented)</a:t>
            </a:r>
          </a:p>
        </p:txBody>
      </p:sp>
    </p:spTree>
    <p:extLst>
      <p:ext uri="{BB962C8B-B14F-4D97-AF65-F5344CB8AC3E}">
        <p14:creationId xmlns:p14="http://schemas.microsoft.com/office/powerpoint/2010/main" val="5992980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082A-A748-4EBB-856D-3E335A9FA072}"/>
              </a:ext>
            </a:extLst>
          </p:cNvPr>
          <p:cNvSpPr>
            <a:spLocks noGrp="1"/>
          </p:cNvSpPr>
          <p:nvPr>
            <p:ph type="title"/>
          </p:nvPr>
        </p:nvSpPr>
        <p:spPr/>
        <p:txBody>
          <a:bodyPr/>
          <a:lstStyle/>
          <a:p>
            <a:r>
              <a:rPr lang="en-US" dirty="0"/>
              <a:t>ALF Project</a:t>
            </a:r>
          </a:p>
        </p:txBody>
      </p:sp>
      <p:sp>
        <p:nvSpPr>
          <p:cNvPr id="4" name="Slide Number Placeholder 3">
            <a:extLst>
              <a:ext uri="{FF2B5EF4-FFF2-40B4-BE49-F238E27FC236}">
                <a16:creationId xmlns:a16="http://schemas.microsoft.com/office/drawing/2014/main" id="{07DE7F17-71EC-4CF4-9165-9A9AD59D5FF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pic>
        <p:nvPicPr>
          <p:cNvPr id="5" name="Picture 4">
            <a:extLst>
              <a:ext uri="{FF2B5EF4-FFF2-40B4-BE49-F238E27FC236}">
                <a16:creationId xmlns:a16="http://schemas.microsoft.com/office/drawing/2014/main" id="{F64B1AAA-64FB-4F2A-8260-F1F36001F77B}"/>
              </a:ext>
            </a:extLst>
          </p:cNvPr>
          <p:cNvPicPr/>
          <p:nvPr/>
        </p:nvPicPr>
        <p:blipFill>
          <a:blip r:embed="rId3" cstate="print">
            <a:extLst>
              <a:ext uri="{28A0092B-C50C-407E-A947-70E740481C1C}">
                <a14:useLocalDpi xmlns:a14="http://schemas.microsoft.com/office/drawing/2010/main" val="0"/>
              </a:ext>
            </a:extLst>
          </a:blip>
          <a:srcRect r="11539"/>
          <a:stretch>
            <a:fillRect/>
          </a:stretch>
        </p:blipFill>
        <p:spPr bwMode="auto">
          <a:xfrm>
            <a:off x="3411183" y="2227035"/>
            <a:ext cx="1920240" cy="1131254"/>
          </a:xfrm>
          <a:prstGeom prst="rect">
            <a:avLst/>
          </a:prstGeom>
          <a:noFill/>
          <a:ln>
            <a:noFill/>
          </a:ln>
          <a:extLst>
            <a:ext uri="{909E8E84-426E-40DD-AFC4-6F175D3DCCD1}">
              <a14:hiddenFill xmlns:a14="http://schemas.microsoft.com/office/drawing/2010/main">
                <a:solidFill>
                  <a:schemeClr val="accent1">
                    <a:lumMod val="100000"/>
                    <a:lumOff val="0"/>
                  </a:schemeClr>
                </a:solidFill>
              </a14:hiddenFill>
            </a:ext>
            <a:ext uri="{91240B29-F687-4F45-9708-019B960494DF}">
              <a14:hiddenLine xmlns:a14="http://schemas.microsoft.com/office/drawing/2010/main" w="9525">
                <a:solidFill>
                  <a:schemeClr val="tx1">
                    <a:lumMod val="100000"/>
                    <a:lumOff val="0"/>
                  </a:schemeClr>
                </a:solidFill>
                <a:miter lim="800000"/>
                <a:headEnd/>
                <a:tailEnd/>
              </a14:hiddenLine>
            </a:ext>
          </a:extLst>
        </p:spPr>
      </p:pic>
      <p:sp>
        <p:nvSpPr>
          <p:cNvPr id="6" name="TextBox 5">
            <a:extLst>
              <a:ext uri="{FF2B5EF4-FFF2-40B4-BE49-F238E27FC236}">
                <a16:creationId xmlns:a16="http://schemas.microsoft.com/office/drawing/2014/main" id="{DB460242-792D-4BBF-BFC8-DFF602CE5B4A}"/>
              </a:ext>
            </a:extLst>
          </p:cNvPr>
          <p:cNvSpPr txBox="1"/>
          <p:nvPr/>
        </p:nvSpPr>
        <p:spPr>
          <a:xfrm>
            <a:off x="1332597" y="1854151"/>
            <a:ext cx="1348446" cy="300082"/>
          </a:xfrm>
          <a:prstGeom prst="rect">
            <a:avLst/>
          </a:prstGeom>
          <a:noFill/>
        </p:spPr>
        <p:txBody>
          <a:bodyPr wrap="non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Arial"/>
                <a:ea typeface="+mn-ea"/>
                <a:cs typeface="+mn-cs"/>
              </a:rPr>
              <a:t>Earth Modeling</a:t>
            </a:r>
          </a:p>
        </p:txBody>
      </p:sp>
      <p:sp>
        <p:nvSpPr>
          <p:cNvPr id="7" name="TextBox 6">
            <a:extLst>
              <a:ext uri="{FF2B5EF4-FFF2-40B4-BE49-F238E27FC236}">
                <a16:creationId xmlns:a16="http://schemas.microsoft.com/office/drawing/2014/main" id="{14C31FEF-8499-493D-A6CF-DFD0E777A882}"/>
              </a:ext>
            </a:extLst>
          </p:cNvPr>
          <p:cNvSpPr txBox="1"/>
          <p:nvPr/>
        </p:nvSpPr>
        <p:spPr>
          <a:xfrm>
            <a:off x="3522859" y="1854151"/>
            <a:ext cx="1733167" cy="300082"/>
          </a:xfrm>
          <a:prstGeom prst="rect">
            <a:avLst/>
          </a:prstGeom>
          <a:noFill/>
        </p:spPr>
        <p:txBody>
          <a:bodyPr wrap="non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Arial"/>
                <a:ea typeface="+mn-ea"/>
                <a:cs typeface="+mn-cs"/>
              </a:rPr>
              <a:t>Hydraulic Fracturing</a:t>
            </a:r>
          </a:p>
        </p:txBody>
      </p:sp>
      <p:sp>
        <p:nvSpPr>
          <p:cNvPr id="8" name="TextBox 7">
            <a:extLst>
              <a:ext uri="{FF2B5EF4-FFF2-40B4-BE49-F238E27FC236}">
                <a16:creationId xmlns:a16="http://schemas.microsoft.com/office/drawing/2014/main" id="{A5D2328E-5DC8-4910-83B4-F580FAEFD269}"/>
              </a:ext>
            </a:extLst>
          </p:cNvPr>
          <p:cNvSpPr txBox="1"/>
          <p:nvPr/>
        </p:nvSpPr>
        <p:spPr>
          <a:xfrm>
            <a:off x="5810977" y="1860723"/>
            <a:ext cx="2050561" cy="299184"/>
          </a:xfrm>
          <a:prstGeom prst="rect">
            <a:avLst/>
          </a:prstGeom>
          <a:noFill/>
        </p:spPr>
        <p:txBody>
          <a:bodyPr wrap="none" rtlCol="0" anchor="t">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344" b="0" i="0" u="none" strike="noStrike" kern="0" cap="none" spc="0" normalizeH="0" baseline="0" noProof="0" dirty="0">
                <a:ln>
                  <a:noFill/>
                </a:ln>
                <a:solidFill>
                  <a:prstClr val="white"/>
                </a:solidFill>
                <a:effectLst/>
                <a:uLnTx/>
                <a:uFillTx/>
                <a:latin typeface="Arial"/>
                <a:ea typeface="+mn-ea"/>
                <a:cs typeface="+mn-cs"/>
              </a:rPr>
              <a:t>Production Performance</a:t>
            </a:r>
            <a:endParaRPr kumimoji="0" lang="en-US" sz="1350" b="0" i="0" u="none" strike="noStrike" kern="0" cap="none" spc="0" normalizeH="0" baseline="0" noProof="0" dirty="0">
              <a:ln>
                <a:noFill/>
              </a:ln>
              <a:solidFill>
                <a:prstClr val="white"/>
              </a:solidFill>
              <a:effectLst/>
              <a:uLnTx/>
              <a:uFillTx/>
              <a:latin typeface="Arial"/>
              <a:ea typeface="+mn-ea"/>
              <a:cs typeface="+mn-cs"/>
            </a:endParaRPr>
          </a:p>
        </p:txBody>
      </p:sp>
      <p:sp>
        <p:nvSpPr>
          <p:cNvPr id="9" name="Arrow: Right 8">
            <a:extLst>
              <a:ext uri="{FF2B5EF4-FFF2-40B4-BE49-F238E27FC236}">
                <a16:creationId xmlns:a16="http://schemas.microsoft.com/office/drawing/2014/main" id="{BFE527C1-230B-4211-9CD4-8098090BA2D9}"/>
              </a:ext>
            </a:extLst>
          </p:cNvPr>
          <p:cNvSpPr/>
          <p:nvPr/>
        </p:nvSpPr>
        <p:spPr>
          <a:xfrm>
            <a:off x="3010550" y="2689342"/>
            <a:ext cx="226691" cy="252098"/>
          </a:xfrm>
          <a:prstGeom prst="rightArrow">
            <a:avLst/>
          </a:prstGeom>
          <a:solidFill>
            <a:srgbClr val="00B0F0"/>
          </a:solidFill>
          <a:ln w="9525" cap="flat" cmpd="sng" algn="ctr">
            <a:noFill/>
            <a:prstDash val="solid"/>
          </a:ln>
          <a:effectLst/>
        </p:spPr>
        <p:txBody>
          <a:bodyPr rtlCol="0" anchor="ctr"/>
          <a:lstStyle/>
          <a:p>
            <a:pPr marL="0" marR="0" lvl="0" indent="0" algn="ctr"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white"/>
              </a:solidFill>
              <a:effectLst/>
              <a:uLnTx/>
              <a:uFillTx/>
              <a:latin typeface="Arial"/>
              <a:ea typeface="+mn-ea"/>
              <a:cs typeface="+mn-cs"/>
            </a:endParaRPr>
          </a:p>
        </p:txBody>
      </p:sp>
      <p:pic>
        <p:nvPicPr>
          <p:cNvPr id="10" name="Picture 9">
            <a:extLst>
              <a:ext uri="{FF2B5EF4-FFF2-40B4-BE49-F238E27FC236}">
                <a16:creationId xmlns:a16="http://schemas.microsoft.com/office/drawing/2014/main" id="{EC11FC0A-457C-41C4-8279-DBD087065B6A}"/>
              </a:ext>
            </a:extLst>
          </p:cNvPr>
          <p:cNvPicPr>
            <a:picLocks noChangeAspect="1"/>
          </p:cNvPicPr>
          <p:nvPr/>
        </p:nvPicPr>
        <p:blipFill rotWithShape="1">
          <a:blip r:embed="rId4"/>
          <a:srcRect r="12268"/>
          <a:stretch/>
        </p:blipFill>
        <p:spPr>
          <a:xfrm>
            <a:off x="5783903" y="2234179"/>
            <a:ext cx="1920240" cy="1131254"/>
          </a:xfrm>
          <a:prstGeom prst="rect">
            <a:avLst/>
          </a:prstGeom>
        </p:spPr>
      </p:pic>
      <p:sp>
        <p:nvSpPr>
          <p:cNvPr id="11" name="TextBox 10">
            <a:extLst>
              <a:ext uri="{FF2B5EF4-FFF2-40B4-BE49-F238E27FC236}">
                <a16:creationId xmlns:a16="http://schemas.microsoft.com/office/drawing/2014/main" id="{FB53BE35-C5D0-4858-8DD2-80ECC840E587}"/>
              </a:ext>
            </a:extLst>
          </p:cNvPr>
          <p:cNvSpPr txBox="1"/>
          <p:nvPr/>
        </p:nvSpPr>
        <p:spPr>
          <a:xfrm>
            <a:off x="6648072" y="2280653"/>
            <a:ext cx="834635" cy="253916"/>
          </a:xfrm>
          <a:prstGeom prst="rect">
            <a:avLst/>
          </a:prstGeom>
          <a:noFill/>
        </p:spPr>
        <p:txBody>
          <a:bodyPr wrap="squar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Arial"/>
                <a:ea typeface="+mn-ea"/>
                <a:cs typeface="+mn-cs"/>
              </a:rPr>
              <a:t>single well</a:t>
            </a:r>
          </a:p>
        </p:txBody>
      </p:sp>
      <p:sp>
        <p:nvSpPr>
          <p:cNvPr id="12" name="TextBox 11">
            <a:extLst>
              <a:ext uri="{FF2B5EF4-FFF2-40B4-BE49-F238E27FC236}">
                <a16:creationId xmlns:a16="http://schemas.microsoft.com/office/drawing/2014/main" id="{2D6404D5-30D8-47C8-8F63-A2F48606895A}"/>
              </a:ext>
            </a:extLst>
          </p:cNvPr>
          <p:cNvSpPr txBox="1"/>
          <p:nvPr/>
        </p:nvSpPr>
        <p:spPr>
          <a:xfrm>
            <a:off x="6880200" y="2676583"/>
            <a:ext cx="903282" cy="415498"/>
          </a:xfrm>
          <a:prstGeom prst="rect">
            <a:avLst/>
          </a:prstGeom>
          <a:noFill/>
        </p:spPr>
        <p:txBody>
          <a:bodyPr wrap="squar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Arial"/>
                <a:ea typeface="+mn-ea"/>
                <a:cs typeface="+mn-cs"/>
              </a:rPr>
              <a:t>multiple well</a:t>
            </a:r>
          </a:p>
        </p:txBody>
      </p:sp>
      <p:grpSp>
        <p:nvGrpSpPr>
          <p:cNvPr id="13" name="Group 12">
            <a:extLst>
              <a:ext uri="{FF2B5EF4-FFF2-40B4-BE49-F238E27FC236}">
                <a16:creationId xmlns:a16="http://schemas.microsoft.com/office/drawing/2014/main" id="{A976AA65-3E3A-4B92-840B-8DFEE6342BBC}"/>
              </a:ext>
            </a:extLst>
          </p:cNvPr>
          <p:cNvGrpSpPr/>
          <p:nvPr/>
        </p:nvGrpSpPr>
        <p:grpSpPr>
          <a:xfrm>
            <a:off x="942215" y="2227034"/>
            <a:ext cx="1920240" cy="1131255"/>
            <a:chOff x="4050894" y="1817654"/>
            <a:chExt cx="2560320" cy="1508340"/>
          </a:xfrm>
        </p:grpSpPr>
        <p:pic>
          <p:nvPicPr>
            <p:cNvPr id="14" name="Picture 13">
              <a:extLst>
                <a:ext uri="{FF2B5EF4-FFF2-40B4-BE49-F238E27FC236}">
                  <a16:creationId xmlns:a16="http://schemas.microsoft.com/office/drawing/2014/main" id="{ECF2EA9B-0E28-4A5D-B4DE-7C42FEC652FA}"/>
                </a:ext>
              </a:extLst>
            </p:cNvPr>
            <p:cNvPicPr/>
            <p:nvPr/>
          </p:nvPicPr>
          <p:blipFill>
            <a:blip r:embed="rId5">
              <a:extLst>
                <a:ext uri="{28A0092B-C50C-407E-A947-70E740481C1C}">
                  <a14:useLocalDpi xmlns:a14="http://schemas.microsoft.com/office/drawing/2010/main" val="0"/>
                </a:ext>
              </a:extLst>
            </a:blip>
            <a:stretch>
              <a:fillRect/>
            </a:stretch>
          </p:blipFill>
          <p:spPr>
            <a:xfrm>
              <a:off x="4050894" y="1817654"/>
              <a:ext cx="2560320" cy="1508340"/>
            </a:xfrm>
            <a:prstGeom prst="rect">
              <a:avLst/>
            </a:prstGeom>
          </p:spPr>
        </p:pic>
        <p:sp>
          <p:nvSpPr>
            <p:cNvPr id="15" name="Rectangle 14">
              <a:extLst>
                <a:ext uri="{FF2B5EF4-FFF2-40B4-BE49-F238E27FC236}">
                  <a16:creationId xmlns:a16="http://schemas.microsoft.com/office/drawing/2014/main" id="{613E4F02-78CD-4A4D-BE7F-B370E39139EB}"/>
                </a:ext>
              </a:extLst>
            </p:cNvPr>
            <p:cNvSpPr>
              <a:spLocks noChangeArrowheads="1"/>
            </p:cNvSpPr>
            <p:nvPr/>
          </p:nvSpPr>
          <p:spPr bwMode="auto">
            <a:xfrm rot="20784947">
              <a:off x="5417161" y="2817763"/>
              <a:ext cx="95690" cy="181640"/>
            </a:xfrm>
            <a:prstGeom prst="rect">
              <a:avLst/>
            </a:prstGeom>
            <a:noFill/>
            <a:ln w="412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rot="0" vert="horz" wrap="square" lIns="68580" tIns="34290" rIns="68580" bIns="34290" anchor="ctr" anchorCtr="0" upright="1">
              <a:no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black"/>
                </a:solidFill>
                <a:effectLst/>
                <a:uLnTx/>
                <a:uFillTx/>
                <a:latin typeface="Arial"/>
                <a:ea typeface="+mn-ea"/>
                <a:cs typeface="+mn-cs"/>
              </a:endParaRPr>
            </a:p>
          </p:txBody>
        </p:sp>
        <p:sp>
          <p:nvSpPr>
            <p:cNvPr id="16" name="TextBox 15">
              <a:extLst>
                <a:ext uri="{FF2B5EF4-FFF2-40B4-BE49-F238E27FC236}">
                  <a16:creationId xmlns:a16="http://schemas.microsoft.com/office/drawing/2014/main" id="{304C8B40-CFC9-4E17-A4CA-9F9D53C9330E}"/>
                </a:ext>
              </a:extLst>
            </p:cNvPr>
            <p:cNvSpPr txBox="1"/>
            <p:nvPr/>
          </p:nvSpPr>
          <p:spPr>
            <a:xfrm>
              <a:off x="4050894" y="1840778"/>
              <a:ext cx="1594156" cy="369332"/>
            </a:xfrm>
            <a:prstGeom prst="rect">
              <a:avLst/>
            </a:prstGeom>
            <a:noFill/>
          </p:spPr>
          <p:txBody>
            <a:bodyPr wrap="squar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Arial"/>
                  <a:ea typeface="+mn-ea"/>
                  <a:cs typeface="+mn-cs"/>
                </a:rPr>
                <a:t>2D map view</a:t>
              </a:r>
            </a:p>
          </p:txBody>
        </p:sp>
        <p:sp>
          <p:nvSpPr>
            <p:cNvPr id="17" name="TextBox 16">
              <a:extLst>
                <a:ext uri="{FF2B5EF4-FFF2-40B4-BE49-F238E27FC236}">
                  <a16:creationId xmlns:a16="http://schemas.microsoft.com/office/drawing/2014/main" id="{93F7FA0C-5736-45F5-8892-D39ADF594B88}"/>
                </a:ext>
              </a:extLst>
            </p:cNvPr>
            <p:cNvSpPr txBox="1"/>
            <p:nvPr/>
          </p:nvSpPr>
          <p:spPr>
            <a:xfrm>
              <a:off x="5666489" y="2287825"/>
              <a:ext cx="596795" cy="338555"/>
            </a:xfrm>
            <a:prstGeom prst="rect">
              <a:avLst/>
            </a:prstGeom>
            <a:noFill/>
          </p:spPr>
          <p:txBody>
            <a:bodyPr wrap="squar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0000"/>
                  </a:solidFill>
                  <a:effectLst/>
                  <a:uLnTx/>
                  <a:uFillTx/>
                  <a:latin typeface="Arial"/>
                  <a:ea typeface="+mn-ea"/>
                  <a:cs typeface="+mn-cs"/>
                </a:rPr>
                <a:t>AOI</a:t>
              </a:r>
            </a:p>
          </p:txBody>
        </p:sp>
        <p:sp>
          <p:nvSpPr>
            <p:cNvPr id="18" name="TextBox 17">
              <a:extLst>
                <a:ext uri="{FF2B5EF4-FFF2-40B4-BE49-F238E27FC236}">
                  <a16:creationId xmlns:a16="http://schemas.microsoft.com/office/drawing/2014/main" id="{056A0159-0FB4-45D6-8DBD-1C026FFEBF95}"/>
                </a:ext>
              </a:extLst>
            </p:cNvPr>
            <p:cNvSpPr txBox="1"/>
            <p:nvPr/>
          </p:nvSpPr>
          <p:spPr>
            <a:xfrm>
              <a:off x="5496989" y="2675997"/>
              <a:ext cx="596795" cy="338555"/>
            </a:xfrm>
            <a:prstGeom prst="rect">
              <a:avLst/>
            </a:prstGeom>
            <a:noFill/>
          </p:spPr>
          <p:txBody>
            <a:bodyPr wrap="square" rtlCol="0">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50"/>
                  </a:solidFill>
                  <a:effectLst/>
                  <a:uLnTx/>
                  <a:uFillTx/>
                  <a:latin typeface="Arial"/>
                  <a:ea typeface="+mn-ea"/>
                  <a:cs typeface="+mn-cs"/>
                </a:rPr>
                <a:t>Pad</a:t>
              </a:r>
            </a:p>
          </p:txBody>
        </p:sp>
      </p:grpSp>
      <p:sp>
        <p:nvSpPr>
          <p:cNvPr id="19" name="Rectangle 18">
            <a:extLst>
              <a:ext uri="{FF2B5EF4-FFF2-40B4-BE49-F238E27FC236}">
                <a16:creationId xmlns:a16="http://schemas.microsoft.com/office/drawing/2014/main" id="{0776B974-9F35-4625-8913-7100E862F960}"/>
              </a:ext>
            </a:extLst>
          </p:cNvPr>
          <p:cNvSpPr/>
          <p:nvPr/>
        </p:nvSpPr>
        <p:spPr>
          <a:xfrm>
            <a:off x="838200" y="2153565"/>
            <a:ext cx="2128271" cy="1275435"/>
          </a:xfrm>
          <a:prstGeom prst="rect">
            <a:avLst/>
          </a:prstGeom>
          <a:noFill/>
          <a:ln w="28575" cap="flat" cmpd="sng" algn="ctr">
            <a:solidFill>
              <a:srgbClr val="0070C0"/>
            </a:solidFill>
            <a:prstDash val="solid"/>
          </a:ln>
          <a:effectLst/>
        </p:spPr>
        <p:txBody>
          <a:bodyPr rtlCol="0" anchor="ctr"/>
          <a:lstStyle/>
          <a:p>
            <a:pPr marL="0" marR="0" lvl="0" indent="0" algn="ctr"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F435FCA5-5E39-4686-A2C2-D7462B64A9B8}"/>
              </a:ext>
            </a:extLst>
          </p:cNvPr>
          <p:cNvSpPr/>
          <p:nvPr/>
        </p:nvSpPr>
        <p:spPr>
          <a:xfrm>
            <a:off x="3275036" y="2153565"/>
            <a:ext cx="2128271" cy="1275435"/>
          </a:xfrm>
          <a:prstGeom prst="rect">
            <a:avLst/>
          </a:prstGeom>
          <a:noFill/>
          <a:ln w="28575" cap="flat" cmpd="sng" algn="ctr">
            <a:solidFill>
              <a:srgbClr val="0070C0"/>
            </a:solidFill>
            <a:prstDash val="solid"/>
          </a:ln>
          <a:effectLst/>
        </p:spPr>
        <p:txBody>
          <a:bodyPr rtlCol="0" anchor="ctr"/>
          <a:lstStyle/>
          <a:p>
            <a:pPr marL="0" marR="0" lvl="0" indent="0" algn="ctr"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white"/>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B3DD7375-DBE5-4280-ACD2-873464EE2652}"/>
              </a:ext>
            </a:extLst>
          </p:cNvPr>
          <p:cNvSpPr/>
          <p:nvPr/>
        </p:nvSpPr>
        <p:spPr>
          <a:xfrm>
            <a:off x="3418327" y="2246566"/>
            <a:ext cx="1071127" cy="276999"/>
          </a:xfrm>
          <a:prstGeom prst="rect">
            <a:avLst/>
          </a:prstGeom>
        </p:spPr>
        <p:txBody>
          <a:bodyPr wrap="none">
            <a:spAutoFit/>
          </a:bodyPr>
          <a:lstStyle/>
          <a:p>
            <a:pPr marL="0" marR="0" lvl="0" indent="0" algn="l" defTabSz="34294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Arial"/>
                <a:ea typeface="+mn-ea"/>
                <a:cs typeface="+mn-cs"/>
              </a:rPr>
              <a:t>2D map view</a:t>
            </a:r>
          </a:p>
        </p:txBody>
      </p:sp>
      <p:sp>
        <p:nvSpPr>
          <p:cNvPr id="22" name="Arrow: Right 21">
            <a:extLst>
              <a:ext uri="{FF2B5EF4-FFF2-40B4-BE49-F238E27FC236}">
                <a16:creationId xmlns:a16="http://schemas.microsoft.com/office/drawing/2014/main" id="{5733AD74-53CA-401D-9F3F-BE7F3DE7441A}"/>
              </a:ext>
            </a:extLst>
          </p:cNvPr>
          <p:cNvSpPr/>
          <p:nvPr/>
        </p:nvSpPr>
        <p:spPr>
          <a:xfrm>
            <a:off x="5467570" y="2689308"/>
            <a:ext cx="180133" cy="252098"/>
          </a:xfrm>
          <a:prstGeom prst="rightArrow">
            <a:avLst/>
          </a:prstGeom>
          <a:solidFill>
            <a:srgbClr val="00B0F0"/>
          </a:solidFill>
          <a:ln w="9525" cap="flat" cmpd="sng" algn="ctr">
            <a:noFill/>
            <a:prstDash val="solid"/>
          </a:ln>
          <a:effectLst/>
        </p:spPr>
        <p:txBody>
          <a:bodyPr rtlCol="0" anchor="ctr"/>
          <a:lstStyle/>
          <a:p>
            <a:pPr marL="0" marR="0" lvl="0" indent="0" algn="ctr"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white"/>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926C3FE9-4BC1-433D-BF6D-2DDED1D98DDE}"/>
              </a:ext>
            </a:extLst>
          </p:cNvPr>
          <p:cNvSpPr/>
          <p:nvPr/>
        </p:nvSpPr>
        <p:spPr>
          <a:xfrm>
            <a:off x="5685499" y="2140069"/>
            <a:ext cx="2128271" cy="1288931"/>
          </a:xfrm>
          <a:prstGeom prst="rect">
            <a:avLst/>
          </a:prstGeom>
          <a:noFill/>
          <a:ln w="28575" cap="flat" cmpd="sng" algn="ctr">
            <a:solidFill>
              <a:srgbClr val="0070C0"/>
            </a:solidFill>
            <a:prstDash val="solid"/>
          </a:ln>
          <a:effectLst/>
        </p:spPr>
        <p:txBody>
          <a:bodyPr rtlCol="0" anchor="ctr"/>
          <a:lstStyle/>
          <a:p>
            <a:pPr marL="0" marR="0" lvl="0" indent="0" algn="ctr" defTabSz="342944" rtl="0" eaLnBrk="1" fontAlgn="auto" latinLnBrk="0" hangingPunct="1">
              <a:lnSpc>
                <a:spcPct val="100000"/>
              </a:lnSpc>
              <a:spcBef>
                <a:spcPts val="0"/>
              </a:spcBef>
              <a:spcAft>
                <a:spcPts val="0"/>
              </a:spcAft>
              <a:buClrTx/>
              <a:buSzTx/>
              <a:buFontTx/>
              <a:buNone/>
              <a:tabLst/>
              <a:defRPr/>
            </a:pPr>
            <a:endParaRPr kumimoji="0" lang="en-US" sz="1650" b="0" i="0" u="none" strike="noStrike" kern="0" cap="none" spc="0" normalizeH="0" baseline="0" noProof="0">
              <a:ln>
                <a:noFill/>
              </a:ln>
              <a:solidFill>
                <a:prstClr val="white"/>
              </a:solidFill>
              <a:effectLst/>
              <a:uLnTx/>
              <a:uFillTx/>
              <a:latin typeface="Arial"/>
              <a:ea typeface="+mn-ea"/>
              <a:cs typeface="+mn-cs"/>
            </a:endParaRPr>
          </a:p>
        </p:txBody>
      </p:sp>
      <p:sp>
        <p:nvSpPr>
          <p:cNvPr id="24" name="Content Placeholder 2">
            <a:extLst>
              <a:ext uri="{FF2B5EF4-FFF2-40B4-BE49-F238E27FC236}">
                <a16:creationId xmlns:a16="http://schemas.microsoft.com/office/drawing/2014/main" id="{8BA66C91-6669-40EB-8F01-75E40C4DC6FD}"/>
              </a:ext>
            </a:extLst>
          </p:cNvPr>
          <p:cNvSpPr txBox="1">
            <a:spLocks/>
          </p:cNvSpPr>
          <p:nvPr/>
        </p:nvSpPr>
        <p:spPr>
          <a:xfrm>
            <a:off x="797996" y="3982365"/>
            <a:ext cx="3974965" cy="1275435"/>
          </a:xfrm>
          <a:prstGeom prst="rect">
            <a:avLst/>
          </a:prstGeom>
        </p:spPr>
        <p:txBody>
          <a:bodyPr vert="horz" lIns="0" tIns="0" rIns="0" bIns="0" rtlCol="0" anchor="t">
            <a:noAutofit/>
          </a:bodyPr>
          <a:lstStyle>
            <a:lvl1pPr marL="128588" indent="-128588" algn="l" defTabSz="342900" rtl="0" eaLnBrk="1" latinLnBrk="0" hangingPunct="1">
              <a:spcBef>
                <a:spcPts val="375"/>
              </a:spcBef>
              <a:buFont typeface="Arial"/>
              <a:buChar char="•"/>
              <a:defRPr sz="1350" kern="1200">
                <a:solidFill>
                  <a:schemeClr val="tx1"/>
                </a:solidFill>
                <a:latin typeface="+mn-lt"/>
                <a:ea typeface="+mn-ea"/>
                <a:cs typeface="+mn-cs"/>
              </a:defRPr>
            </a:lvl1pPr>
            <a:lvl2pPr marL="257175" indent="-128588" algn="l" defTabSz="342900" rtl="0" eaLnBrk="1" latinLnBrk="0" hangingPunct="1">
              <a:spcBef>
                <a:spcPts val="375"/>
              </a:spcBef>
              <a:buFont typeface="Arial"/>
              <a:buChar char="–"/>
              <a:defRPr sz="1350" kern="1200">
                <a:solidFill>
                  <a:schemeClr val="tx1"/>
                </a:solidFill>
                <a:latin typeface="+mn-lt"/>
                <a:ea typeface="+mn-ea"/>
                <a:cs typeface="+mn-cs"/>
              </a:defRPr>
            </a:lvl2pPr>
            <a:lvl3pPr marL="385763" indent="-128588" algn="l" defTabSz="342900" rtl="0" eaLnBrk="1" latinLnBrk="0" hangingPunct="1">
              <a:spcBef>
                <a:spcPts val="375"/>
              </a:spcBef>
              <a:buFont typeface="Arial"/>
              <a:buChar char="•"/>
              <a:defRPr sz="1350" kern="1200">
                <a:solidFill>
                  <a:schemeClr val="tx1"/>
                </a:solidFill>
                <a:latin typeface="+mn-lt"/>
                <a:ea typeface="+mn-ea"/>
                <a:cs typeface="+mn-cs"/>
              </a:defRPr>
            </a:lvl3pPr>
            <a:lvl4pPr marL="514350" indent="-128588" algn="l" defTabSz="342900" rtl="0" eaLnBrk="1" latinLnBrk="0" hangingPunct="1">
              <a:spcBef>
                <a:spcPts val="375"/>
              </a:spcBef>
              <a:buSzPct val="100000"/>
              <a:buFont typeface="Arial"/>
              <a:buChar char="–"/>
              <a:defRPr sz="1350" kern="1200">
                <a:solidFill>
                  <a:schemeClr val="tx1"/>
                </a:solidFill>
                <a:latin typeface="+mn-lt"/>
                <a:ea typeface="+mn-ea"/>
                <a:cs typeface="+mn-cs"/>
              </a:defRPr>
            </a:lvl4pPr>
            <a:lvl5pPr marL="644129" indent="-129779" algn="l" defTabSz="342900" rtl="0" eaLnBrk="1" latinLnBrk="0" hangingPunct="1">
              <a:spcBef>
                <a:spcPts val="375"/>
              </a:spcBef>
              <a:buFont typeface="Arial"/>
              <a:buChar char="•"/>
              <a:defRPr sz="135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28588" marR="0" lvl="0" indent="-128588" algn="l" defTabSz="342900" rtl="0" eaLnBrk="1" fontAlgn="auto" latinLnBrk="0" hangingPunct="1">
              <a:lnSpc>
                <a:spcPct val="100000"/>
              </a:lnSpc>
              <a:spcBef>
                <a:spcPts val="375"/>
              </a:spcBef>
              <a:spcAft>
                <a:spcPts val="0"/>
              </a:spcAft>
              <a:buClrTx/>
              <a:buSzTx/>
              <a:buFont typeface="Arial"/>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Current complex workflow</a:t>
            </a:r>
          </a:p>
          <a:p>
            <a:pPr marL="257175" marR="0" lvl="1" indent="-128588" algn="l" defTabSz="342900" rtl="0" eaLnBrk="1" fontAlgn="auto" latinLnBrk="0" hangingPunct="1">
              <a:lnSpc>
                <a:spcPct val="100000"/>
              </a:lnSpc>
              <a:spcBef>
                <a:spcPts val="375"/>
              </a:spcBef>
              <a:spcAft>
                <a:spcPts val="0"/>
              </a:spcAft>
              <a:buClrTx/>
              <a:buSzTx/>
              <a:buFont typeface="Arial"/>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High OC requirement for repetitive effort</a:t>
            </a:r>
            <a:endParaRPr kumimoji="0" lang="en-US" sz="1350" b="0" i="0" u="none" strike="noStrike" kern="1200" cap="none" spc="0" normalizeH="0" baseline="0" noProof="0" dirty="0">
              <a:ln>
                <a:noFill/>
              </a:ln>
              <a:solidFill>
                <a:prstClr val="white"/>
              </a:solidFill>
              <a:effectLst/>
              <a:uLnTx/>
              <a:uFillTx/>
              <a:latin typeface="Arial"/>
              <a:ea typeface="+mn-ea"/>
              <a:cs typeface="Arial"/>
            </a:endParaRPr>
          </a:p>
          <a:p>
            <a:pPr marL="257175" marR="0" lvl="1" indent="-128588" algn="l" defTabSz="342900" rtl="0" eaLnBrk="1" fontAlgn="auto" latinLnBrk="0" hangingPunct="1">
              <a:lnSpc>
                <a:spcPct val="100000"/>
              </a:lnSpc>
              <a:spcBef>
                <a:spcPts val="375"/>
              </a:spcBef>
              <a:spcAft>
                <a:spcPts val="0"/>
              </a:spcAft>
              <a:buClrTx/>
              <a:buSzTx/>
              <a:buFont typeface="Arial"/>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Time consuming</a:t>
            </a:r>
          </a:p>
          <a:p>
            <a:pPr marL="257175" marR="0" lvl="1" indent="-128588" algn="l" defTabSz="342900" rtl="0" eaLnBrk="1" fontAlgn="auto" latinLnBrk="0" hangingPunct="1">
              <a:lnSpc>
                <a:spcPct val="100000"/>
              </a:lnSpc>
              <a:spcBef>
                <a:spcPts val="375"/>
              </a:spcBef>
              <a:spcAft>
                <a:spcPts val="0"/>
              </a:spcAft>
              <a:buClrTx/>
              <a:buSzTx/>
              <a:buFont typeface="Arial"/>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Arial"/>
              </a:rPr>
              <a:t>Suitable for strategic planning</a:t>
            </a:r>
          </a:p>
          <a:p>
            <a:pPr marL="257175" marR="0" lvl="1" indent="-128588" algn="l" defTabSz="342900" rtl="0" eaLnBrk="1" fontAlgn="auto" latinLnBrk="0" hangingPunct="1">
              <a:lnSpc>
                <a:spcPct val="100000"/>
              </a:lnSpc>
              <a:spcBef>
                <a:spcPts val="375"/>
              </a:spcBef>
              <a:spcAft>
                <a:spcPts val="0"/>
              </a:spcAft>
              <a:buClrTx/>
              <a:buSzTx/>
              <a:buFont typeface="Arial"/>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Arial"/>
              </a:rPr>
              <a:t>Challenging for well performance lookback</a:t>
            </a: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Content Placeholder 2">
            <a:extLst>
              <a:ext uri="{FF2B5EF4-FFF2-40B4-BE49-F238E27FC236}">
                <a16:creationId xmlns:a16="http://schemas.microsoft.com/office/drawing/2014/main" id="{5D3B77C0-65A5-43FB-90A3-9716760864C8}"/>
              </a:ext>
            </a:extLst>
          </p:cNvPr>
          <p:cNvSpPr txBox="1">
            <a:spLocks/>
          </p:cNvSpPr>
          <p:nvPr/>
        </p:nvSpPr>
        <p:spPr>
          <a:xfrm>
            <a:off x="4572000" y="4013676"/>
            <a:ext cx="4269202" cy="1167924"/>
          </a:xfrm>
          <a:prstGeom prst="rect">
            <a:avLst/>
          </a:prstGeom>
        </p:spPr>
        <p:txBody>
          <a:bodyPr vert="horz" lIns="0" tIns="0" rIns="0" bIns="0" rtlCol="0" anchor="t">
            <a:noAutofit/>
          </a:bodyPr>
          <a:lstStyle>
            <a:lvl1pPr marL="205774" indent="-205774" algn="l" defTabSz="548731" rtl="0" eaLnBrk="1" latinLnBrk="0" hangingPunct="1">
              <a:spcBef>
                <a:spcPts val="600"/>
              </a:spcBef>
              <a:buFont typeface="Arial"/>
              <a:buChar char="•"/>
              <a:defRPr sz="2200" kern="1200">
                <a:solidFill>
                  <a:schemeClr val="tx1"/>
                </a:solidFill>
                <a:latin typeface="+mn-lt"/>
                <a:ea typeface="+mn-ea"/>
                <a:cs typeface="+mn-cs"/>
              </a:defRPr>
            </a:lvl1pPr>
            <a:lvl2pPr marL="411549" indent="-205774" algn="l" defTabSz="548731" rtl="0" eaLnBrk="1" latinLnBrk="0" hangingPunct="1">
              <a:spcBef>
                <a:spcPts val="600"/>
              </a:spcBef>
              <a:buFont typeface="Arial"/>
              <a:buChar char="–"/>
              <a:defRPr sz="2200" kern="1200">
                <a:solidFill>
                  <a:schemeClr val="tx1"/>
                </a:solidFill>
                <a:latin typeface="+mn-lt"/>
                <a:ea typeface="+mn-ea"/>
                <a:cs typeface="+mn-cs"/>
              </a:defRPr>
            </a:lvl2pPr>
            <a:lvl3pPr marL="617323" indent="-205774" algn="l" defTabSz="548731" rtl="0" eaLnBrk="1" latinLnBrk="0" hangingPunct="1">
              <a:spcBef>
                <a:spcPts val="600"/>
              </a:spcBef>
              <a:buFont typeface="Arial"/>
              <a:buChar char="•"/>
              <a:defRPr sz="2200" kern="1200">
                <a:solidFill>
                  <a:schemeClr val="tx1"/>
                </a:solidFill>
                <a:latin typeface="+mn-lt"/>
                <a:ea typeface="+mn-ea"/>
                <a:cs typeface="+mn-cs"/>
              </a:defRPr>
            </a:lvl3pPr>
            <a:lvl4pPr marL="823097" indent="-205774" algn="l" defTabSz="548731" rtl="0" eaLnBrk="1" latinLnBrk="0" hangingPunct="1">
              <a:spcBef>
                <a:spcPts val="600"/>
              </a:spcBef>
              <a:buSzPct val="100000"/>
              <a:buFont typeface="Arial"/>
              <a:buChar char="–"/>
              <a:defRPr sz="2200" kern="1200">
                <a:solidFill>
                  <a:schemeClr val="tx1"/>
                </a:solidFill>
                <a:latin typeface="+mn-lt"/>
                <a:ea typeface="+mn-ea"/>
                <a:cs typeface="+mn-cs"/>
              </a:defRPr>
            </a:lvl4pPr>
            <a:lvl5pPr marL="1030777" indent="-207680" algn="l" defTabSz="548731" rtl="0" eaLnBrk="1" latinLnBrk="0" hangingPunct="1">
              <a:spcBef>
                <a:spcPts val="600"/>
              </a:spcBef>
              <a:buFont typeface="Arial"/>
              <a:buChar char="•"/>
              <a:defRPr sz="2200" kern="1200">
                <a:solidFill>
                  <a:schemeClr val="tx1"/>
                </a:solidFill>
                <a:latin typeface="+mn-lt"/>
                <a:ea typeface="+mn-ea"/>
                <a:cs typeface="+mn-cs"/>
              </a:defRPr>
            </a:lvl5pPr>
            <a:lvl6pPr marL="3018023" indent="-274366" algn="l" defTabSz="548731" rtl="0" eaLnBrk="1" latinLnBrk="0" hangingPunct="1">
              <a:spcBef>
                <a:spcPct val="20000"/>
              </a:spcBef>
              <a:buFont typeface="Arial"/>
              <a:buChar char="•"/>
              <a:defRPr sz="2400" kern="1200">
                <a:solidFill>
                  <a:schemeClr val="tx1"/>
                </a:solidFill>
                <a:latin typeface="+mn-lt"/>
                <a:ea typeface="+mn-ea"/>
                <a:cs typeface="+mn-cs"/>
              </a:defRPr>
            </a:lvl6pPr>
            <a:lvl7pPr marL="3566754" indent="-274366" algn="l" defTabSz="548731" rtl="0" eaLnBrk="1" latinLnBrk="0" hangingPunct="1">
              <a:spcBef>
                <a:spcPct val="20000"/>
              </a:spcBef>
              <a:buFont typeface="Arial"/>
              <a:buChar char="•"/>
              <a:defRPr sz="2400" kern="1200">
                <a:solidFill>
                  <a:schemeClr val="tx1"/>
                </a:solidFill>
                <a:latin typeface="+mn-lt"/>
                <a:ea typeface="+mn-ea"/>
                <a:cs typeface="+mn-cs"/>
              </a:defRPr>
            </a:lvl7pPr>
            <a:lvl8pPr marL="4115486" indent="-274366" algn="l" defTabSz="548731" rtl="0" eaLnBrk="1" latinLnBrk="0" hangingPunct="1">
              <a:spcBef>
                <a:spcPct val="20000"/>
              </a:spcBef>
              <a:buFont typeface="Arial"/>
              <a:buChar char="•"/>
              <a:defRPr sz="2400" kern="1200">
                <a:solidFill>
                  <a:schemeClr val="tx1"/>
                </a:solidFill>
                <a:latin typeface="+mn-lt"/>
                <a:ea typeface="+mn-ea"/>
                <a:cs typeface="+mn-cs"/>
              </a:defRPr>
            </a:lvl8pPr>
            <a:lvl9pPr marL="4664217" indent="-274366" algn="l" defTabSz="548731" rtl="0" eaLnBrk="1" latinLnBrk="0" hangingPunct="1">
              <a:spcBef>
                <a:spcPct val="20000"/>
              </a:spcBef>
              <a:buFont typeface="Arial"/>
              <a:buChar char="•"/>
              <a:defRPr sz="2400" kern="1200">
                <a:solidFill>
                  <a:schemeClr val="tx1"/>
                </a:solidFill>
                <a:latin typeface="+mn-lt"/>
                <a:ea typeface="+mn-ea"/>
                <a:cs typeface="+mn-cs"/>
              </a:defRPr>
            </a:lvl9pPr>
          </a:lstStyle>
          <a:p>
            <a:pPr marL="128582" marR="0" lvl="0" indent="-128582" algn="l" defTabSz="342944" rtl="0" eaLnBrk="1" fontAlgn="auto" latinLnBrk="0" hangingPunct="1">
              <a:lnSpc>
                <a:spcPct val="100000"/>
              </a:lnSpc>
              <a:spcBef>
                <a:spcPts val="375"/>
              </a:spcBef>
              <a:spcAft>
                <a:spcPts val="0"/>
              </a:spcAft>
              <a:buClrTx/>
              <a:buSzTx/>
              <a:buFont typeface="Arial"/>
              <a:buChar char="•"/>
              <a:tabLst/>
              <a:defRPr/>
            </a:pPr>
            <a:r>
              <a:rPr kumimoji="0" lang="en-US" sz="1375" b="0" i="0" u="none" strike="noStrike" kern="1200" cap="none" spc="0" normalizeH="0" baseline="0" noProof="0" dirty="0">
                <a:ln>
                  <a:noFill/>
                </a:ln>
                <a:solidFill>
                  <a:prstClr val="white"/>
                </a:solidFill>
                <a:effectLst/>
                <a:uLnTx/>
                <a:uFillTx/>
                <a:latin typeface="Arial"/>
                <a:ea typeface="+mn-ea"/>
                <a:cs typeface="+mn-cs"/>
              </a:rPr>
              <a:t>Benefits of ALF</a:t>
            </a:r>
          </a:p>
          <a:p>
            <a:pPr marL="257165" marR="0" lvl="1" indent="-128582" algn="l" defTabSz="342944" rtl="0" eaLnBrk="1" fontAlgn="auto" latinLnBrk="0" hangingPunct="1">
              <a:lnSpc>
                <a:spcPct val="100000"/>
              </a:lnSpc>
              <a:spcBef>
                <a:spcPts val="375"/>
              </a:spcBef>
              <a:spcAft>
                <a:spcPts val="0"/>
              </a:spcAft>
              <a:buClrTx/>
              <a:buSzTx/>
              <a:buFont typeface="Arial"/>
              <a:buChar char="–"/>
              <a:tabLst/>
              <a:defRPr/>
            </a:pPr>
            <a:r>
              <a:rPr kumimoji="0" lang="en-US" sz="1375" b="0" i="0" u="none" strike="noStrike" kern="1200" cap="none" spc="0" normalizeH="0" baseline="0" noProof="0" dirty="0">
                <a:ln>
                  <a:noFill/>
                </a:ln>
                <a:solidFill>
                  <a:prstClr val="white"/>
                </a:solidFill>
                <a:effectLst/>
                <a:uLnTx/>
                <a:uFillTx/>
                <a:latin typeface="Arial"/>
                <a:ea typeface="+mn-ea"/>
                <a:cs typeface="Arial"/>
              </a:rPr>
              <a:t>Minimum OC requirement to use</a:t>
            </a:r>
            <a:endParaRPr kumimoji="0" lang="en-US" sz="1375" b="0" i="0" u="none" strike="noStrike" kern="1200" cap="none" spc="0" normalizeH="0" baseline="0" noProof="0" dirty="0">
              <a:ln>
                <a:noFill/>
              </a:ln>
              <a:solidFill>
                <a:prstClr val="white"/>
              </a:solidFill>
              <a:effectLst/>
              <a:uLnTx/>
              <a:uFillTx/>
              <a:latin typeface="Arial"/>
              <a:ea typeface="+mn-ea"/>
              <a:cs typeface="+mn-cs"/>
            </a:endParaRPr>
          </a:p>
          <a:p>
            <a:pPr marL="257165" marR="0" lvl="1" indent="-128582" algn="l" defTabSz="342944" rtl="0" eaLnBrk="1" fontAlgn="auto" latinLnBrk="0" hangingPunct="1">
              <a:lnSpc>
                <a:spcPct val="100000"/>
              </a:lnSpc>
              <a:spcBef>
                <a:spcPts val="375"/>
              </a:spcBef>
              <a:spcAft>
                <a:spcPts val="0"/>
              </a:spcAft>
              <a:buClrTx/>
              <a:buSzTx/>
              <a:buFont typeface="Arial"/>
              <a:buChar char="–"/>
              <a:tabLst/>
              <a:defRPr/>
            </a:pPr>
            <a:r>
              <a:rPr kumimoji="0" lang="en-US" sz="1375" b="0" i="0" u="none" strike="noStrike" kern="1200" cap="none" spc="0" normalizeH="0" baseline="0" noProof="0" dirty="0">
                <a:ln>
                  <a:noFill/>
                </a:ln>
                <a:solidFill>
                  <a:prstClr val="white"/>
                </a:solidFill>
                <a:effectLst/>
                <a:uLnTx/>
                <a:uFillTx/>
                <a:latin typeface="Arial"/>
                <a:ea typeface="+mn-ea"/>
                <a:cs typeface="+mn-cs"/>
              </a:rPr>
              <a:t>Much faster to generate results</a:t>
            </a:r>
          </a:p>
          <a:p>
            <a:pPr marL="257165" marR="0" lvl="1" indent="-128582" algn="l" defTabSz="342944" rtl="0" eaLnBrk="1" fontAlgn="auto" latinLnBrk="0" hangingPunct="1">
              <a:lnSpc>
                <a:spcPct val="100000"/>
              </a:lnSpc>
              <a:spcBef>
                <a:spcPts val="375"/>
              </a:spcBef>
              <a:spcAft>
                <a:spcPts val="0"/>
              </a:spcAft>
              <a:buClrTx/>
              <a:buSzTx/>
              <a:buFont typeface="Arial"/>
              <a:buChar char="–"/>
              <a:tabLst/>
              <a:defRPr/>
            </a:pPr>
            <a:r>
              <a:rPr kumimoji="0" lang="en-US" sz="1375" b="0" i="0" u="none" strike="noStrike" kern="1200" cap="none" spc="0" normalizeH="0" baseline="0" noProof="0" dirty="0">
                <a:ln>
                  <a:noFill/>
                </a:ln>
                <a:solidFill>
                  <a:prstClr val="white"/>
                </a:solidFill>
                <a:effectLst/>
                <a:uLnTx/>
                <a:uFillTx/>
                <a:latin typeface="Arial"/>
                <a:ea typeface="+mn-ea"/>
                <a:cs typeface="Arial"/>
              </a:rPr>
              <a:t>Less accuracy than complex workflow</a:t>
            </a:r>
          </a:p>
          <a:p>
            <a:pPr marL="257165" marR="0" lvl="1" indent="-128582" algn="l" defTabSz="342944" rtl="0" eaLnBrk="1" fontAlgn="auto" latinLnBrk="0" hangingPunct="1">
              <a:lnSpc>
                <a:spcPct val="100000"/>
              </a:lnSpc>
              <a:spcBef>
                <a:spcPts val="375"/>
              </a:spcBef>
              <a:spcAft>
                <a:spcPts val="0"/>
              </a:spcAft>
              <a:buClrTx/>
              <a:buSzTx/>
              <a:buFont typeface="Arial"/>
              <a:buChar char="–"/>
              <a:tabLst/>
              <a:defRPr/>
            </a:pPr>
            <a:r>
              <a:rPr kumimoji="0" lang="en-US" sz="1375" b="0" i="0" u="none" strike="noStrike" kern="1200" cap="none" spc="0" normalizeH="0" baseline="0" noProof="0" dirty="0">
                <a:ln>
                  <a:noFill/>
                </a:ln>
                <a:solidFill>
                  <a:prstClr val="white"/>
                </a:solidFill>
                <a:effectLst/>
                <a:uLnTx/>
                <a:uFillTx/>
                <a:latin typeface="Arial"/>
                <a:ea typeface="+mn-ea"/>
                <a:cs typeface="Arial"/>
              </a:rPr>
              <a:t>Suitable for well performance lookback</a:t>
            </a:r>
          </a:p>
        </p:txBody>
      </p:sp>
    </p:spTree>
    <p:extLst>
      <p:ext uri="{BB962C8B-B14F-4D97-AF65-F5344CB8AC3E}">
        <p14:creationId xmlns:p14="http://schemas.microsoft.com/office/powerpoint/2010/main" val="2997465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1316-32FE-42D6-BD17-88D79D6504C6}"/>
              </a:ext>
            </a:extLst>
          </p:cNvPr>
          <p:cNvSpPr>
            <a:spLocks noGrp="1"/>
          </p:cNvSpPr>
          <p:nvPr>
            <p:ph type="title"/>
          </p:nvPr>
        </p:nvSpPr>
        <p:spPr/>
        <p:txBody>
          <a:bodyPr/>
          <a:lstStyle/>
          <a:p>
            <a:r>
              <a:rPr lang="en-US" dirty="0"/>
              <a:t>ALF workflows and architecture</a:t>
            </a:r>
          </a:p>
        </p:txBody>
      </p:sp>
      <p:sp>
        <p:nvSpPr>
          <p:cNvPr id="4" name="Slide Number Placeholder 3">
            <a:extLst>
              <a:ext uri="{FF2B5EF4-FFF2-40B4-BE49-F238E27FC236}">
                <a16:creationId xmlns:a16="http://schemas.microsoft.com/office/drawing/2014/main" id="{755A8002-8FF6-40E9-8ADB-758F8380903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grpSp>
        <p:nvGrpSpPr>
          <p:cNvPr id="5" name="Group 4">
            <a:extLst>
              <a:ext uri="{FF2B5EF4-FFF2-40B4-BE49-F238E27FC236}">
                <a16:creationId xmlns:a16="http://schemas.microsoft.com/office/drawing/2014/main" id="{67A5F65E-4BF6-4B90-88CF-22756985EF2D}"/>
              </a:ext>
            </a:extLst>
          </p:cNvPr>
          <p:cNvGrpSpPr/>
          <p:nvPr/>
        </p:nvGrpSpPr>
        <p:grpSpPr>
          <a:xfrm>
            <a:off x="359696" y="1901572"/>
            <a:ext cx="3167730" cy="4499228"/>
            <a:chOff x="8819966" y="804645"/>
            <a:chExt cx="5068366" cy="7198764"/>
          </a:xfrm>
        </p:grpSpPr>
        <p:grpSp>
          <p:nvGrpSpPr>
            <p:cNvPr id="6" name="Group 5">
              <a:extLst>
                <a:ext uri="{FF2B5EF4-FFF2-40B4-BE49-F238E27FC236}">
                  <a16:creationId xmlns:a16="http://schemas.microsoft.com/office/drawing/2014/main" id="{0823FA28-3567-4054-81B8-0860D584A96E}"/>
                </a:ext>
              </a:extLst>
            </p:cNvPr>
            <p:cNvGrpSpPr/>
            <p:nvPr/>
          </p:nvGrpSpPr>
          <p:grpSpPr>
            <a:xfrm>
              <a:off x="8819966" y="804645"/>
              <a:ext cx="5068366" cy="7198764"/>
              <a:chOff x="-83440" y="403196"/>
              <a:chExt cx="5116521" cy="7231631"/>
            </a:xfrm>
          </p:grpSpPr>
          <p:grpSp>
            <p:nvGrpSpPr>
              <p:cNvPr id="8" name="Group 7">
                <a:extLst>
                  <a:ext uri="{FF2B5EF4-FFF2-40B4-BE49-F238E27FC236}">
                    <a16:creationId xmlns:a16="http://schemas.microsoft.com/office/drawing/2014/main" id="{A9CA55FD-3449-4EF2-8FE6-4F1D50A03EE5}"/>
                  </a:ext>
                </a:extLst>
              </p:cNvPr>
              <p:cNvGrpSpPr/>
              <p:nvPr/>
            </p:nvGrpSpPr>
            <p:grpSpPr>
              <a:xfrm>
                <a:off x="899395" y="4824445"/>
                <a:ext cx="3230506" cy="2810382"/>
                <a:chOff x="851579" y="4615253"/>
                <a:chExt cx="3230506" cy="2810382"/>
              </a:xfrm>
            </p:grpSpPr>
            <p:sp>
              <p:nvSpPr>
                <p:cNvPr id="25" name="TextBox 24">
                  <a:extLst>
                    <a:ext uri="{FF2B5EF4-FFF2-40B4-BE49-F238E27FC236}">
                      <a16:creationId xmlns:a16="http://schemas.microsoft.com/office/drawing/2014/main" id="{C38DAAF9-FA90-4553-A377-D3ED532651D9}"/>
                    </a:ext>
                  </a:extLst>
                </p:cNvPr>
                <p:cNvSpPr txBox="1"/>
                <p:nvPr/>
              </p:nvSpPr>
              <p:spPr>
                <a:xfrm>
                  <a:off x="1991494" y="7107074"/>
                  <a:ext cx="1283854" cy="318561"/>
                </a:xfrm>
                <a:prstGeom prst="rect">
                  <a:avLst/>
                </a:prstGeom>
                <a:noFill/>
              </p:spPr>
              <p:txBody>
                <a:bodyPr wrap="square" rtlCol="0">
                  <a:spAutoFit/>
                </a:bodyPr>
                <a:lstStyle/>
                <a:p>
                  <a:pPr marL="0" marR="0" lvl="0" indent="0" algn="ctr" defTabSz="285739" rtl="0" eaLnBrk="1" fontAlgn="auto" latinLnBrk="0" hangingPunct="1">
                    <a:lnSpc>
                      <a:spcPct val="100000"/>
                    </a:lnSpc>
                    <a:spcBef>
                      <a:spcPts val="0"/>
                    </a:spcBef>
                    <a:spcAft>
                      <a:spcPts val="0"/>
                    </a:spcAft>
                    <a:buClrTx/>
                    <a:buSzTx/>
                    <a:buFontTx/>
                    <a:buNone/>
                    <a:tabLst/>
                    <a:defRPr/>
                  </a:pPr>
                  <a:r>
                    <a:rPr kumimoji="0" lang="en-US" sz="688" b="0" i="0" u="none" strike="noStrike" kern="1200" cap="none" spc="0" normalizeH="0" baseline="0" noProof="0" dirty="0">
                      <a:ln>
                        <a:noFill/>
                      </a:ln>
                      <a:solidFill>
                        <a:prstClr val="white"/>
                      </a:solidFill>
                      <a:effectLst/>
                      <a:uLnTx/>
                      <a:uFillTx/>
                      <a:latin typeface="Arial"/>
                      <a:ea typeface="+mn-ea"/>
                      <a:cs typeface="+mn-cs"/>
                    </a:rPr>
                    <a:t>Petrel Plug-in</a:t>
                  </a:r>
                </a:p>
              </p:txBody>
            </p:sp>
            <p:pic>
              <p:nvPicPr>
                <p:cNvPr id="26" name="Picture 3" descr="Image result for slb petrel">
                  <a:hlinkClick r:id="rId3"/>
                  <a:extLst>
                    <a:ext uri="{FF2B5EF4-FFF2-40B4-BE49-F238E27FC236}">
                      <a16:creationId xmlns:a16="http://schemas.microsoft.com/office/drawing/2014/main" id="{6334E037-891A-4E84-B742-A0CDA324B2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79" y="4615253"/>
                  <a:ext cx="3230506" cy="19560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Image result for slb petrel">
                  <a:hlinkClick r:id="rId5"/>
                  <a:extLst>
                    <a:ext uri="{FF2B5EF4-FFF2-40B4-BE49-F238E27FC236}">
                      <a16:creationId xmlns:a16="http://schemas.microsoft.com/office/drawing/2014/main" id="{7C8E8FFE-1A7F-4550-8DC1-A17C6C3017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9653" y="6637188"/>
                  <a:ext cx="471067" cy="4710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78D6FEE-930F-4C1E-B6FA-FA811DD018B9}"/>
                    </a:ext>
                  </a:extLst>
                </p:cNvPr>
                <p:cNvPicPr>
                  <a:picLocks noChangeAspect="1"/>
                </p:cNvPicPr>
                <p:nvPr/>
              </p:nvPicPr>
              <p:blipFill>
                <a:blip r:embed="rId7"/>
                <a:stretch>
                  <a:fillRect/>
                </a:stretch>
              </p:blipFill>
              <p:spPr>
                <a:xfrm>
                  <a:off x="1633601" y="4855868"/>
                  <a:ext cx="1296374" cy="895326"/>
                </a:xfrm>
                <a:prstGeom prst="rect">
                  <a:avLst/>
                </a:prstGeom>
              </p:spPr>
            </p:pic>
          </p:grpSp>
          <p:grpSp>
            <p:nvGrpSpPr>
              <p:cNvPr id="9" name="Group 8">
                <a:extLst>
                  <a:ext uri="{FF2B5EF4-FFF2-40B4-BE49-F238E27FC236}">
                    <a16:creationId xmlns:a16="http://schemas.microsoft.com/office/drawing/2014/main" id="{D62ECFD6-7CDA-43AB-B108-74B0FC39D61F}"/>
                  </a:ext>
                </a:extLst>
              </p:cNvPr>
              <p:cNvGrpSpPr/>
              <p:nvPr/>
            </p:nvGrpSpPr>
            <p:grpSpPr>
              <a:xfrm>
                <a:off x="-83440" y="403196"/>
                <a:ext cx="5116521" cy="4335869"/>
                <a:chOff x="-353409" y="403196"/>
                <a:chExt cx="5116521" cy="4335869"/>
              </a:xfrm>
            </p:grpSpPr>
            <p:sp>
              <p:nvSpPr>
                <p:cNvPr id="10" name="Arrow: Curved Left 9">
                  <a:extLst>
                    <a:ext uri="{FF2B5EF4-FFF2-40B4-BE49-F238E27FC236}">
                      <a16:creationId xmlns:a16="http://schemas.microsoft.com/office/drawing/2014/main" id="{88310790-B90C-45F9-966E-4B7DCF0EC9EA}"/>
                    </a:ext>
                  </a:extLst>
                </p:cNvPr>
                <p:cNvSpPr/>
                <p:nvPr/>
              </p:nvSpPr>
              <p:spPr>
                <a:xfrm rot="19823365">
                  <a:off x="3042531" y="2406480"/>
                  <a:ext cx="1303060" cy="2218232"/>
                </a:xfrm>
                <a:prstGeom prst="curvedLeftArrow">
                  <a:avLst/>
                </a:prstGeom>
                <a:solidFill>
                  <a:srgbClr val="00B050"/>
                </a:solidFill>
              </p:spPr>
              <p:txBody>
                <a:bodyPr vert="horz" lIns="45000" tIns="112500" rIns="112500" bIns="0" rtlCol="0" anchor="t">
                  <a:noAutofit/>
                </a:bodyPr>
                <a:lstStyle/>
                <a:p>
                  <a:pPr marL="0" marR="0" lvl="0" indent="0" algn="r" defTabSz="457200" rtl="0" eaLnBrk="1" fontAlgn="auto" latinLnBrk="0" hangingPunct="1">
                    <a:lnSpc>
                      <a:spcPts val="2938"/>
                    </a:lnSpc>
                    <a:spcBef>
                      <a:spcPct val="0"/>
                    </a:spcBef>
                    <a:spcAft>
                      <a:spcPts val="0"/>
                    </a:spcAft>
                    <a:buClrTx/>
                    <a:buSzTx/>
                    <a:buFontTx/>
                    <a:buNone/>
                    <a:tabLst/>
                    <a:defRPr/>
                  </a:pPr>
                  <a:endParaRPr kumimoji="0" lang="en-US" sz="2813" b="0" i="0" u="none" strike="noStrike" kern="1200" cap="none" spc="0" normalizeH="0" baseline="0" noProof="0">
                    <a:ln>
                      <a:noFill/>
                    </a:ln>
                    <a:solidFill>
                      <a:prstClr val="white"/>
                    </a:solidFill>
                    <a:effectLst/>
                    <a:uLnTx/>
                    <a:uFillTx/>
                    <a:latin typeface="Rockwell" panose="02060603020205020403" pitchFamily="18" charset="0"/>
                    <a:ea typeface="+mn-ea"/>
                    <a:cs typeface="+mn-cs"/>
                  </a:endParaRPr>
                </a:p>
              </p:txBody>
            </p:sp>
            <p:pic>
              <p:nvPicPr>
                <p:cNvPr id="11" name="Picture 10">
                  <a:extLst>
                    <a:ext uri="{FF2B5EF4-FFF2-40B4-BE49-F238E27FC236}">
                      <a16:creationId xmlns:a16="http://schemas.microsoft.com/office/drawing/2014/main" id="{9610D7CC-C07D-402C-90A1-29454952A390}"/>
                    </a:ext>
                  </a:extLst>
                </p:cNvPr>
                <p:cNvPicPr>
                  <a:picLocks noChangeAspect="1"/>
                </p:cNvPicPr>
                <p:nvPr/>
              </p:nvPicPr>
              <p:blipFill>
                <a:blip r:embed="rId8"/>
                <a:stretch>
                  <a:fillRect/>
                </a:stretch>
              </p:blipFill>
              <p:spPr>
                <a:xfrm rot="11162906">
                  <a:off x="63002" y="2603515"/>
                  <a:ext cx="1071361" cy="2135550"/>
                </a:xfrm>
                <a:prstGeom prst="rect">
                  <a:avLst/>
                </a:prstGeom>
              </p:spPr>
            </p:pic>
            <p:sp>
              <p:nvSpPr>
                <p:cNvPr id="12" name="TextBox 11">
                  <a:extLst>
                    <a:ext uri="{FF2B5EF4-FFF2-40B4-BE49-F238E27FC236}">
                      <a16:creationId xmlns:a16="http://schemas.microsoft.com/office/drawing/2014/main" id="{722ED8A2-19D3-48C2-AE9F-0799168D5255}"/>
                    </a:ext>
                  </a:extLst>
                </p:cNvPr>
                <p:cNvSpPr txBox="1"/>
                <p:nvPr/>
              </p:nvSpPr>
              <p:spPr>
                <a:xfrm rot="16200000">
                  <a:off x="-1193494" y="3386956"/>
                  <a:ext cx="2046797" cy="36662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prstClr val="white"/>
                      </a:solidFill>
                      <a:effectLst/>
                      <a:uLnTx/>
                      <a:uFillTx/>
                      <a:latin typeface="Arial"/>
                      <a:ea typeface="+mn-ea"/>
                      <a:cs typeface="+mn-cs"/>
                    </a:rPr>
                    <a:t>AI training workflow</a:t>
                  </a:r>
                </a:p>
              </p:txBody>
            </p:sp>
            <p:sp>
              <p:nvSpPr>
                <p:cNvPr id="13" name="TextBox 12">
                  <a:extLst>
                    <a:ext uri="{FF2B5EF4-FFF2-40B4-BE49-F238E27FC236}">
                      <a16:creationId xmlns:a16="http://schemas.microsoft.com/office/drawing/2014/main" id="{5F97AC56-6C15-4157-AC99-B45361C9FBC5}"/>
                    </a:ext>
                  </a:extLst>
                </p:cNvPr>
                <p:cNvSpPr txBox="1"/>
                <p:nvPr/>
              </p:nvSpPr>
              <p:spPr>
                <a:xfrm rot="5400000">
                  <a:off x="3556402" y="3289572"/>
                  <a:ext cx="2046794" cy="36662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prstClr val="white"/>
                      </a:solidFill>
                      <a:effectLst/>
                      <a:uLnTx/>
                      <a:uFillTx/>
                      <a:latin typeface="Arial"/>
                      <a:ea typeface="+mn-ea"/>
                      <a:cs typeface="+mn-cs"/>
                    </a:rPr>
                    <a:t>prediction workflow</a:t>
                  </a:r>
                </a:p>
              </p:txBody>
            </p:sp>
            <p:pic>
              <p:nvPicPr>
                <p:cNvPr id="14" name="Picture 13">
                  <a:extLst>
                    <a:ext uri="{FF2B5EF4-FFF2-40B4-BE49-F238E27FC236}">
                      <a16:creationId xmlns:a16="http://schemas.microsoft.com/office/drawing/2014/main" id="{C878134C-528E-4F7A-86D8-E620F3BBB83D}"/>
                    </a:ext>
                  </a:extLst>
                </p:cNvPr>
                <p:cNvPicPr>
                  <a:picLocks noChangeAspect="1"/>
                </p:cNvPicPr>
                <p:nvPr/>
              </p:nvPicPr>
              <p:blipFill>
                <a:blip r:embed="rId9"/>
                <a:stretch>
                  <a:fillRect/>
                </a:stretch>
              </p:blipFill>
              <p:spPr>
                <a:xfrm>
                  <a:off x="914214" y="3186787"/>
                  <a:ext cx="712545" cy="437375"/>
                </a:xfrm>
                <a:prstGeom prst="rect">
                  <a:avLst/>
                </a:prstGeom>
              </p:spPr>
            </p:pic>
            <p:pic>
              <p:nvPicPr>
                <p:cNvPr id="15" name="Picture 14">
                  <a:extLst>
                    <a:ext uri="{FF2B5EF4-FFF2-40B4-BE49-F238E27FC236}">
                      <a16:creationId xmlns:a16="http://schemas.microsoft.com/office/drawing/2014/main" id="{B3894BFB-BA4B-4762-AFD3-E25F79C90EFC}"/>
                    </a:ext>
                  </a:extLst>
                </p:cNvPr>
                <p:cNvPicPr>
                  <a:picLocks noChangeAspect="1"/>
                </p:cNvPicPr>
                <p:nvPr/>
              </p:nvPicPr>
              <p:blipFill>
                <a:blip r:embed="rId10"/>
                <a:stretch>
                  <a:fillRect/>
                </a:stretch>
              </p:blipFill>
              <p:spPr>
                <a:xfrm>
                  <a:off x="3138788" y="3146174"/>
                  <a:ext cx="721143" cy="438050"/>
                </a:xfrm>
                <a:prstGeom prst="rect">
                  <a:avLst/>
                </a:prstGeom>
              </p:spPr>
            </p:pic>
            <p:pic>
              <p:nvPicPr>
                <p:cNvPr id="16" name="Picture 15">
                  <a:extLst>
                    <a:ext uri="{FF2B5EF4-FFF2-40B4-BE49-F238E27FC236}">
                      <a16:creationId xmlns:a16="http://schemas.microsoft.com/office/drawing/2014/main" id="{46E6B8C0-918C-4912-B28B-D6B2F3AFE4C3}"/>
                    </a:ext>
                  </a:extLst>
                </p:cNvPr>
                <p:cNvPicPr>
                  <a:picLocks noChangeAspect="1"/>
                </p:cNvPicPr>
                <p:nvPr/>
              </p:nvPicPr>
              <p:blipFill>
                <a:blip r:embed="rId10"/>
                <a:stretch>
                  <a:fillRect/>
                </a:stretch>
              </p:blipFill>
              <p:spPr>
                <a:xfrm>
                  <a:off x="3023437" y="3276248"/>
                  <a:ext cx="721143" cy="438050"/>
                </a:xfrm>
                <a:prstGeom prst="rect">
                  <a:avLst/>
                </a:prstGeom>
              </p:spPr>
            </p:pic>
            <p:pic>
              <p:nvPicPr>
                <p:cNvPr id="17" name="Picture 16">
                  <a:extLst>
                    <a:ext uri="{FF2B5EF4-FFF2-40B4-BE49-F238E27FC236}">
                      <a16:creationId xmlns:a16="http://schemas.microsoft.com/office/drawing/2014/main" id="{6FCB58AC-8FF9-45AE-A85D-C26D8A3CF27E}"/>
                    </a:ext>
                  </a:extLst>
                </p:cNvPr>
                <p:cNvPicPr>
                  <a:picLocks noChangeAspect="1"/>
                </p:cNvPicPr>
                <p:nvPr/>
              </p:nvPicPr>
              <p:blipFill>
                <a:blip r:embed="rId10"/>
                <a:stretch>
                  <a:fillRect/>
                </a:stretch>
              </p:blipFill>
              <p:spPr>
                <a:xfrm>
                  <a:off x="2845449" y="3378470"/>
                  <a:ext cx="721143" cy="438050"/>
                </a:xfrm>
                <a:prstGeom prst="rect">
                  <a:avLst/>
                </a:prstGeom>
              </p:spPr>
            </p:pic>
            <p:pic>
              <p:nvPicPr>
                <p:cNvPr id="18" name="Picture 17">
                  <a:extLst>
                    <a:ext uri="{FF2B5EF4-FFF2-40B4-BE49-F238E27FC236}">
                      <a16:creationId xmlns:a16="http://schemas.microsoft.com/office/drawing/2014/main" id="{9FD61F08-E416-4DA4-962B-64B84D93D296}"/>
                    </a:ext>
                  </a:extLst>
                </p:cNvPr>
                <p:cNvPicPr>
                  <a:picLocks noChangeAspect="1"/>
                </p:cNvPicPr>
                <p:nvPr/>
              </p:nvPicPr>
              <p:blipFill>
                <a:blip r:embed="rId10"/>
                <a:stretch>
                  <a:fillRect/>
                </a:stretch>
              </p:blipFill>
              <p:spPr>
                <a:xfrm>
                  <a:off x="2734172" y="3539467"/>
                  <a:ext cx="721143" cy="438050"/>
                </a:xfrm>
                <a:prstGeom prst="rect">
                  <a:avLst/>
                </a:prstGeom>
              </p:spPr>
            </p:pic>
            <p:pic>
              <p:nvPicPr>
                <p:cNvPr id="19" name="Picture 18">
                  <a:extLst>
                    <a:ext uri="{FF2B5EF4-FFF2-40B4-BE49-F238E27FC236}">
                      <a16:creationId xmlns:a16="http://schemas.microsoft.com/office/drawing/2014/main" id="{CA68FFDF-AFCE-4F19-A7FB-DFA4A5127D67}"/>
                    </a:ext>
                  </a:extLst>
                </p:cNvPr>
                <p:cNvPicPr>
                  <a:picLocks noChangeAspect="1"/>
                </p:cNvPicPr>
                <p:nvPr/>
              </p:nvPicPr>
              <p:blipFill>
                <a:blip r:embed="rId9"/>
                <a:stretch>
                  <a:fillRect/>
                </a:stretch>
              </p:blipFill>
              <p:spPr>
                <a:xfrm>
                  <a:off x="768537" y="3317754"/>
                  <a:ext cx="712545" cy="437375"/>
                </a:xfrm>
                <a:prstGeom prst="rect">
                  <a:avLst/>
                </a:prstGeom>
              </p:spPr>
            </p:pic>
            <p:pic>
              <p:nvPicPr>
                <p:cNvPr id="20" name="Picture 19">
                  <a:extLst>
                    <a:ext uri="{FF2B5EF4-FFF2-40B4-BE49-F238E27FC236}">
                      <a16:creationId xmlns:a16="http://schemas.microsoft.com/office/drawing/2014/main" id="{6475348A-7843-40B4-8646-A0831761F1EF}"/>
                    </a:ext>
                  </a:extLst>
                </p:cNvPr>
                <p:cNvPicPr>
                  <a:picLocks noChangeAspect="1"/>
                </p:cNvPicPr>
                <p:nvPr/>
              </p:nvPicPr>
              <p:blipFill>
                <a:blip r:embed="rId9"/>
                <a:stretch>
                  <a:fillRect/>
                </a:stretch>
              </p:blipFill>
              <p:spPr>
                <a:xfrm>
                  <a:off x="629425" y="3458967"/>
                  <a:ext cx="712545" cy="437375"/>
                </a:xfrm>
                <a:prstGeom prst="rect">
                  <a:avLst/>
                </a:prstGeom>
              </p:spPr>
            </p:pic>
            <p:pic>
              <p:nvPicPr>
                <p:cNvPr id="21" name="Picture 20">
                  <a:extLst>
                    <a:ext uri="{FF2B5EF4-FFF2-40B4-BE49-F238E27FC236}">
                      <a16:creationId xmlns:a16="http://schemas.microsoft.com/office/drawing/2014/main" id="{94973CBA-4CD4-41F0-AF1E-85B087D4E7DD}"/>
                    </a:ext>
                  </a:extLst>
                </p:cNvPr>
                <p:cNvPicPr>
                  <a:picLocks noChangeAspect="1"/>
                </p:cNvPicPr>
                <p:nvPr/>
              </p:nvPicPr>
              <p:blipFill>
                <a:blip r:embed="rId9"/>
                <a:stretch>
                  <a:fillRect/>
                </a:stretch>
              </p:blipFill>
              <p:spPr>
                <a:xfrm>
                  <a:off x="484547" y="3590408"/>
                  <a:ext cx="712545" cy="437375"/>
                </a:xfrm>
                <a:prstGeom prst="rect">
                  <a:avLst/>
                </a:prstGeom>
              </p:spPr>
            </p:pic>
            <p:pic>
              <p:nvPicPr>
                <p:cNvPr id="22" name="Picture 21" descr="A picture containing object&#10;&#10;Description automatically generated">
                  <a:extLst>
                    <a:ext uri="{FF2B5EF4-FFF2-40B4-BE49-F238E27FC236}">
                      <a16:creationId xmlns:a16="http://schemas.microsoft.com/office/drawing/2014/main" id="{0CFE1E6D-693A-492F-A9F4-85EA0DFC98F3}"/>
                    </a:ext>
                  </a:extLst>
                </p:cNvPr>
                <p:cNvPicPr>
                  <a:picLocks noChangeAspect="1"/>
                </p:cNvPicPr>
                <p:nvPr/>
              </p:nvPicPr>
              <p:blipFill>
                <a:blip r:embed="rId11"/>
                <a:stretch>
                  <a:fillRect/>
                </a:stretch>
              </p:blipFill>
              <p:spPr>
                <a:xfrm>
                  <a:off x="162291" y="403196"/>
                  <a:ext cx="4115268" cy="2276112"/>
                </a:xfrm>
                <a:prstGeom prst="rect">
                  <a:avLst/>
                </a:prstGeom>
              </p:spPr>
            </p:pic>
            <p:pic>
              <p:nvPicPr>
                <p:cNvPr id="23" name="Picture 22">
                  <a:extLst>
                    <a:ext uri="{FF2B5EF4-FFF2-40B4-BE49-F238E27FC236}">
                      <a16:creationId xmlns:a16="http://schemas.microsoft.com/office/drawing/2014/main" id="{DBDE5B23-977B-474D-8D09-24FB60D2E025}"/>
                    </a:ext>
                  </a:extLst>
                </p:cNvPr>
                <p:cNvPicPr>
                  <a:picLocks noChangeAspect="1"/>
                </p:cNvPicPr>
                <p:nvPr/>
              </p:nvPicPr>
              <p:blipFill>
                <a:blip r:embed="rId12"/>
                <a:stretch>
                  <a:fillRect/>
                </a:stretch>
              </p:blipFill>
              <p:spPr>
                <a:xfrm>
                  <a:off x="1157811" y="1352970"/>
                  <a:ext cx="2416330" cy="573769"/>
                </a:xfrm>
                <a:prstGeom prst="rect">
                  <a:avLst/>
                </a:prstGeom>
              </p:spPr>
            </p:pic>
            <p:sp>
              <p:nvSpPr>
                <p:cNvPr id="24" name="TextBox 23">
                  <a:extLst>
                    <a:ext uri="{FF2B5EF4-FFF2-40B4-BE49-F238E27FC236}">
                      <a16:creationId xmlns:a16="http://schemas.microsoft.com/office/drawing/2014/main" id="{3B3BFFDE-4F6F-4121-8B79-B4AC7D55099B}"/>
                    </a:ext>
                  </a:extLst>
                </p:cNvPr>
                <p:cNvSpPr txBox="1"/>
                <p:nvPr/>
              </p:nvSpPr>
              <p:spPr>
                <a:xfrm>
                  <a:off x="852804" y="1854163"/>
                  <a:ext cx="2899767" cy="33391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srgbClr val="333333"/>
                      </a:solidFill>
                      <a:effectLst/>
                      <a:uLnTx/>
                      <a:uFillTx/>
                      <a:latin typeface="Arial"/>
                      <a:ea typeface="+mn-ea"/>
                      <a:cs typeface="+mn-cs"/>
                    </a:rPr>
                    <a:t>physics guided neural network</a:t>
                  </a:r>
                </a:p>
              </p:txBody>
            </p:sp>
          </p:grpSp>
        </p:grpSp>
        <p:sp>
          <p:nvSpPr>
            <p:cNvPr id="7" name="TextBox 6">
              <a:extLst>
                <a:ext uri="{FF2B5EF4-FFF2-40B4-BE49-F238E27FC236}">
                  <a16:creationId xmlns:a16="http://schemas.microsoft.com/office/drawing/2014/main" id="{DE45696F-0FE2-46C9-91C5-03F02B926BEE}"/>
                </a:ext>
              </a:extLst>
            </p:cNvPr>
            <p:cNvSpPr txBox="1"/>
            <p:nvPr/>
          </p:nvSpPr>
          <p:spPr>
            <a:xfrm>
              <a:off x="10194991" y="1425715"/>
              <a:ext cx="2657356" cy="3939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50AA"/>
                  </a:solidFill>
                  <a:effectLst/>
                  <a:uLnTx/>
                  <a:uFillTx/>
                  <a:latin typeface="Arial"/>
                  <a:ea typeface="+mn-ea"/>
                  <a:cs typeface="+mn-cs"/>
                </a:rPr>
                <a:t>Azure ML Services</a:t>
              </a:r>
            </a:p>
          </p:txBody>
        </p:sp>
      </p:grpSp>
      <p:sp>
        <p:nvSpPr>
          <p:cNvPr id="30" name="TextBox 29">
            <a:extLst>
              <a:ext uri="{FF2B5EF4-FFF2-40B4-BE49-F238E27FC236}">
                <a16:creationId xmlns:a16="http://schemas.microsoft.com/office/drawing/2014/main" id="{A85C9AF6-72DD-47E2-B0D0-6E8DBE370513}"/>
              </a:ext>
            </a:extLst>
          </p:cNvPr>
          <p:cNvSpPr txBox="1"/>
          <p:nvPr/>
        </p:nvSpPr>
        <p:spPr>
          <a:xfrm>
            <a:off x="3778670" y="2450151"/>
            <a:ext cx="820493" cy="361637"/>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training data preparation</a:t>
            </a:r>
          </a:p>
        </p:txBody>
      </p:sp>
      <p:sp>
        <p:nvSpPr>
          <p:cNvPr id="31" name="TextBox 30">
            <a:extLst>
              <a:ext uri="{FF2B5EF4-FFF2-40B4-BE49-F238E27FC236}">
                <a16:creationId xmlns:a16="http://schemas.microsoft.com/office/drawing/2014/main" id="{46CB498D-9E7D-41B8-A90A-1874C6B03FC1}"/>
              </a:ext>
            </a:extLst>
          </p:cNvPr>
          <p:cNvSpPr txBox="1"/>
          <p:nvPr/>
        </p:nvSpPr>
        <p:spPr>
          <a:xfrm>
            <a:off x="4840938" y="2441241"/>
            <a:ext cx="1155830" cy="496290"/>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upload training data to cloud storage</a:t>
            </a:r>
          </a:p>
        </p:txBody>
      </p:sp>
      <p:sp>
        <p:nvSpPr>
          <p:cNvPr id="32" name="TextBox 31">
            <a:extLst>
              <a:ext uri="{FF2B5EF4-FFF2-40B4-BE49-F238E27FC236}">
                <a16:creationId xmlns:a16="http://schemas.microsoft.com/office/drawing/2014/main" id="{325278DF-F669-4B3D-A95D-74DE150D302D}"/>
              </a:ext>
            </a:extLst>
          </p:cNvPr>
          <p:cNvSpPr txBox="1"/>
          <p:nvPr/>
        </p:nvSpPr>
        <p:spPr>
          <a:xfrm>
            <a:off x="6272029" y="2493786"/>
            <a:ext cx="730036" cy="226985"/>
          </a:xfrm>
          <a:prstGeom prst="rect">
            <a:avLst/>
          </a:prstGeom>
          <a:noFill/>
          <a:ln w="25400">
            <a:solidFill>
              <a:schemeClr val="accent1"/>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AI training</a:t>
            </a:r>
          </a:p>
        </p:txBody>
      </p:sp>
      <p:sp>
        <p:nvSpPr>
          <p:cNvPr id="33" name="TextBox 32">
            <a:extLst>
              <a:ext uri="{FF2B5EF4-FFF2-40B4-BE49-F238E27FC236}">
                <a16:creationId xmlns:a16="http://schemas.microsoft.com/office/drawing/2014/main" id="{1853E40F-4799-47F6-A7EF-67CB6EC955A8}"/>
              </a:ext>
            </a:extLst>
          </p:cNvPr>
          <p:cNvSpPr txBox="1"/>
          <p:nvPr/>
        </p:nvSpPr>
        <p:spPr>
          <a:xfrm>
            <a:off x="7287183" y="2443099"/>
            <a:ext cx="1092699" cy="361637"/>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publish trained AI as a service</a:t>
            </a:r>
          </a:p>
        </p:txBody>
      </p:sp>
      <p:sp>
        <p:nvSpPr>
          <p:cNvPr id="34" name="TextBox 33">
            <a:extLst>
              <a:ext uri="{FF2B5EF4-FFF2-40B4-BE49-F238E27FC236}">
                <a16:creationId xmlns:a16="http://schemas.microsoft.com/office/drawing/2014/main" id="{2190414E-EE07-48CB-B03C-306DFBF2192C}"/>
              </a:ext>
            </a:extLst>
          </p:cNvPr>
          <p:cNvSpPr txBox="1"/>
          <p:nvPr/>
        </p:nvSpPr>
        <p:spPr>
          <a:xfrm>
            <a:off x="3778670" y="5210278"/>
            <a:ext cx="883065" cy="361637"/>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reservoir data preparation</a:t>
            </a:r>
          </a:p>
        </p:txBody>
      </p:sp>
      <p:sp>
        <p:nvSpPr>
          <p:cNvPr id="35" name="TextBox 34">
            <a:extLst>
              <a:ext uri="{FF2B5EF4-FFF2-40B4-BE49-F238E27FC236}">
                <a16:creationId xmlns:a16="http://schemas.microsoft.com/office/drawing/2014/main" id="{7A4274FC-A2C0-42E2-AA85-31E99CE59D49}"/>
              </a:ext>
            </a:extLst>
          </p:cNvPr>
          <p:cNvSpPr txBox="1"/>
          <p:nvPr/>
        </p:nvSpPr>
        <p:spPr>
          <a:xfrm>
            <a:off x="4910601" y="5218710"/>
            <a:ext cx="1155830" cy="496290"/>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upload reservoir data to cloud storage</a:t>
            </a:r>
          </a:p>
        </p:txBody>
      </p:sp>
      <p:sp>
        <p:nvSpPr>
          <p:cNvPr id="36" name="TextBox 35">
            <a:extLst>
              <a:ext uri="{FF2B5EF4-FFF2-40B4-BE49-F238E27FC236}">
                <a16:creationId xmlns:a16="http://schemas.microsoft.com/office/drawing/2014/main" id="{A1A92531-06C5-426B-9AB0-DCD37074C381}"/>
              </a:ext>
            </a:extLst>
          </p:cNvPr>
          <p:cNvSpPr txBox="1"/>
          <p:nvPr/>
        </p:nvSpPr>
        <p:spPr>
          <a:xfrm>
            <a:off x="6329127" y="5192965"/>
            <a:ext cx="881343" cy="361637"/>
          </a:xfrm>
          <a:prstGeom prst="rect">
            <a:avLst/>
          </a:prstGeom>
          <a:noFill/>
          <a:ln w="25400">
            <a:solidFill>
              <a:schemeClr val="accent1"/>
            </a:solid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AI prediction using service</a:t>
            </a:r>
          </a:p>
        </p:txBody>
      </p:sp>
      <p:sp>
        <p:nvSpPr>
          <p:cNvPr id="37" name="TextBox 36">
            <a:extLst>
              <a:ext uri="{FF2B5EF4-FFF2-40B4-BE49-F238E27FC236}">
                <a16:creationId xmlns:a16="http://schemas.microsoft.com/office/drawing/2014/main" id="{CB7E42C6-1AC2-4525-B71F-3FC4A1E7E289}"/>
              </a:ext>
            </a:extLst>
          </p:cNvPr>
          <p:cNvSpPr txBox="1"/>
          <p:nvPr/>
        </p:nvSpPr>
        <p:spPr>
          <a:xfrm>
            <a:off x="7467259" y="5210278"/>
            <a:ext cx="1143341" cy="496290"/>
          </a:xfrm>
          <a:prstGeom prst="rect">
            <a:avLst/>
          </a:prstGeom>
          <a:noFill/>
          <a:ln w="25400">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prstClr val="white"/>
                </a:solidFill>
                <a:effectLst/>
                <a:uLnTx/>
                <a:uFillTx/>
                <a:latin typeface="Arial"/>
                <a:ea typeface="+mn-ea"/>
                <a:cs typeface="+mn-cs"/>
              </a:rPr>
              <a:t>download predicted data for visualization</a:t>
            </a:r>
          </a:p>
        </p:txBody>
      </p:sp>
      <p:sp>
        <p:nvSpPr>
          <p:cNvPr id="38" name="TextBox 37">
            <a:extLst>
              <a:ext uri="{FF2B5EF4-FFF2-40B4-BE49-F238E27FC236}">
                <a16:creationId xmlns:a16="http://schemas.microsoft.com/office/drawing/2014/main" id="{7D310575-B230-4C87-9F6F-B0FA04F76198}"/>
              </a:ext>
            </a:extLst>
          </p:cNvPr>
          <p:cNvSpPr txBox="1"/>
          <p:nvPr/>
        </p:nvSpPr>
        <p:spPr>
          <a:xfrm>
            <a:off x="4931881" y="1981200"/>
            <a:ext cx="2547834" cy="49629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a:ea typeface="+mn-ea"/>
                <a:cs typeface="+mn-cs"/>
              </a:rPr>
              <a:t>AI training workflow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333333"/>
              </a:solidFill>
              <a:effectLst/>
              <a:uLnTx/>
              <a:uFillTx/>
              <a:latin typeface="Arial"/>
              <a:ea typeface="+mn-ea"/>
              <a:cs typeface="+mn-cs"/>
            </a:endParaRPr>
          </a:p>
        </p:txBody>
      </p:sp>
      <p:sp>
        <p:nvSpPr>
          <p:cNvPr id="39" name="TextBox 38">
            <a:extLst>
              <a:ext uri="{FF2B5EF4-FFF2-40B4-BE49-F238E27FC236}">
                <a16:creationId xmlns:a16="http://schemas.microsoft.com/office/drawing/2014/main" id="{7AFC6297-9F4D-4382-BD29-971AEEC29FB4}"/>
              </a:ext>
            </a:extLst>
          </p:cNvPr>
          <p:cNvSpPr txBox="1"/>
          <p:nvPr/>
        </p:nvSpPr>
        <p:spPr>
          <a:xfrm>
            <a:off x="4242075" y="4714903"/>
            <a:ext cx="3865145" cy="49629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Arial"/>
                <a:ea typeface="+mn-ea"/>
                <a:cs typeface="+mn-cs"/>
              </a:rPr>
              <a:t>prediction workflow</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333333"/>
              </a:solidFill>
              <a:effectLst/>
              <a:uLnTx/>
              <a:uFillTx/>
              <a:latin typeface="Arial"/>
              <a:ea typeface="+mn-ea"/>
              <a:cs typeface="+mn-cs"/>
            </a:endParaRPr>
          </a:p>
        </p:txBody>
      </p:sp>
      <p:sp>
        <p:nvSpPr>
          <p:cNvPr id="40" name="Arrow: Right 39">
            <a:extLst>
              <a:ext uri="{FF2B5EF4-FFF2-40B4-BE49-F238E27FC236}">
                <a16:creationId xmlns:a16="http://schemas.microsoft.com/office/drawing/2014/main" id="{D5CC97DE-7A82-4AA9-B7D2-E9A427384E80}"/>
              </a:ext>
            </a:extLst>
          </p:cNvPr>
          <p:cNvSpPr/>
          <p:nvPr/>
        </p:nvSpPr>
        <p:spPr>
          <a:xfrm>
            <a:off x="4631655" y="2552015"/>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sp>
        <p:nvSpPr>
          <p:cNvPr id="41" name="Arrow: Right 40">
            <a:extLst>
              <a:ext uri="{FF2B5EF4-FFF2-40B4-BE49-F238E27FC236}">
                <a16:creationId xmlns:a16="http://schemas.microsoft.com/office/drawing/2014/main" id="{B452944A-7BBC-4C19-B746-3C5C38928597}"/>
              </a:ext>
            </a:extLst>
          </p:cNvPr>
          <p:cNvSpPr/>
          <p:nvPr/>
        </p:nvSpPr>
        <p:spPr>
          <a:xfrm>
            <a:off x="6057902" y="2549506"/>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sp>
        <p:nvSpPr>
          <p:cNvPr id="42" name="Arrow: Right 41">
            <a:extLst>
              <a:ext uri="{FF2B5EF4-FFF2-40B4-BE49-F238E27FC236}">
                <a16:creationId xmlns:a16="http://schemas.microsoft.com/office/drawing/2014/main" id="{75A2A693-21DB-40CE-BD88-72BE496D596F}"/>
              </a:ext>
            </a:extLst>
          </p:cNvPr>
          <p:cNvSpPr/>
          <p:nvPr/>
        </p:nvSpPr>
        <p:spPr>
          <a:xfrm>
            <a:off x="7058028" y="2549506"/>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sp>
        <p:nvSpPr>
          <p:cNvPr id="43" name="Arrow: Right 42">
            <a:extLst>
              <a:ext uri="{FF2B5EF4-FFF2-40B4-BE49-F238E27FC236}">
                <a16:creationId xmlns:a16="http://schemas.microsoft.com/office/drawing/2014/main" id="{36054FA5-8A7E-40A5-BCF5-063E2A3BFC09}"/>
              </a:ext>
            </a:extLst>
          </p:cNvPr>
          <p:cNvSpPr/>
          <p:nvPr/>
        </p:nvSpPr>
        <p:spPr>
          <a:xfrm>
            <a:off x="4696825" y="5320174"/>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sp>
        <p:nvSpPr>
          <p:cNvPr id="44" name="Arrow: Right 43">
            <a:extLst>
              <a:ext uri="{FF2B5EF4-FFF2-40B4-BE49-F238E27FC236}">
                <a16:creationId xmlns:a16="http://schemas.microsoft.com/office/drawing/2014/main" id="{0BE4ADC3-0C5C-44B9-B11A-C4B5C7C3513A}"/>
              </a:ext>
            </a:extLst>
          </p:cNvPr>
          <p:cNvSpPr/>
          <p:nvPr/>
        </p:nvSpPr>
        <p:spPr>
          <a:xfrm>
            <a:off x="6118057" y="5312654"/>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sp>
        <p:nvSpPr>
          <p:cNvPr id="45" name="Arrow: Right 44">
            <a:extLst>
              <a:ext uri="{FF2B5EF4-FFF2-40B4-BE49-F238E27FC236}">
                <a16:creationId xmlns:a16="http://schemas.microsoft.com/office/drawing/2014/main" id="{0F2A20DE-CBDB-4FF7-A529-1776C54E8299}"/>
              </a:ext>
            </a:extLst>
          </p:cNvPr>
          <p:cNvSpPr/>
          <p:nvPr/>
        </p:nvSpPr>
        <p:spPr>
          <a:xfrm>
            <a:off x="7253541" y="5305139"/>
            <a:ext cx="179203" cy="105831"/>
          </a:xfrm>
          <a:prstGeom prst="righ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Arial"/>
              <a:ea typeface="+mn-ea"/>
              <a:cs typeface="+mn-cs"/>
            </a:endParaRPr>
          </a:p>
        </p:txBody>
      </p:sp>
      <p:pic>
        <p:nvPicPr>
          <p:cNvPr id="3" name="Picture 2">
            <a:extLst>
              <a:ext uri="{FF2B5EF4-FFF2-40B4-BE49-F238E27FC236}">
                <a16:creationId xmlns:a16="http://schemas.microsoft.com/office/drawing/2014/main" id="{D40DBF64-E066-4B20-ACD1-CAE4A9893AAF}"/>
              </a:ext>
            </a:extLst>
          </p:cNvPr>
          <p:cNvPicPr>
            <a:picLocks noChangeAspect="1"/>
          </p:cNvPicPr>
          <p:nvPr/>
        </p:nvPicPr>
        <p:blipFill>
          <a:blip r:embed="rId13"/>
          <a:stretch>
            <a:fillRect/>
          </a:stretch>
        </p:blipFill>
        <p:spPr>
          <a:xfrm>
            <a:off x="3884984" y="3317677"/>
            <a:ext cx="4525037" cy="1045147"/>
          </a:xfrm>
          <a:prstGeom prst="rect">
            <a:avLst/>
          </a:prstGeom>
        </p:spPr>
      </p:pic>
    </p:spTree>
    <p:extLst>
      <p:ext uri="{BB962C8B-B14F-4D97-AF65-F5344CB8AC3E}">
        <p14:creationId xmlns:p14="http://schemas.microsoft.com/office/powerpoint/2010/main" val="16657731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967F-8C5C-4FB1-9E71-D51B11CFA9DD}"/>
              </a:ext>
            </a:extLst>
          </p:cNvPr>
          <p:cNvSpPr>
            <a:spLocks noGrp="1"/>
          </p:cNvSpPr>
          <p:nvPr>
            <p:ph type="title"/>
          </p:nvPr>
        </p:nvSpPr>
        <p:spPr/>
        <p:txBody>
          <a:bodyPr/>
          <a:lstStyle/>
          <a:p>
            <a:r>
              <a:rPr lang="en-US" dirty="0">
                <a:solidFill>
                  <a:srgbClr val="C00000"/>
                </a:solidFill>
              </a:rPr>
              <a:t>Field testing challenge</a:t>
            </a:r>
            <a:r>
              <a:rPr lang="en-US" dirty="0"/>
              <a:t>: Different permeability range in different MCBU field datasets </a:t>
            </a:r>
          </a:p>
        </p:txBody>
      </p:sp>
      <p:sp>
        <p:nvSpPr>
          <p:cNvPr id="4" name="Slide Number Placeholder 3">
            <a:extLst>
              <a:ext uri="{FF2B5EF4-FFF2-40B4-BE49-F238E27FC236}">
                <a16:creationId xmlns:a16="http://schemas.microsoft.com/office/drawing/2014/main" id="{A9FCD3CB-6431-4E32-9FDD-1EA9215BF7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pic>
        <p:nvPicPr>
          <p:cNvPr id="5" name="Picture 4">
            <a:extLst>
              <a:ext uri="{FF2B5EF4-FFF2-40B4-BE49-F238E27FC236}">
                <a16:creationId xmlns:a16="http://schemas.microsoft.com/office/drawing/2014/main" id="{479A8F9D-3EB6-43E6-9377-D04A409FE9CB}"/>
              </a:ext>
            </a:extLst>
          </p:cNvPr>
          <p:cNvPicPr>
            <a:picLocks noChangeAspect="1"/>
          </p:cNvPicPr>
          <p:nvPr/>
        </p:nvPicPr>
        <p:blipFill>
          <a:blip r:embed="rId3"/>
          <a:stretch>
            <a:fillRect/>
          </a:stretch>
        </p:blipFill>
        <p:spPr>
          <a:xfrm>
            <a:off x="6830932" y="1585471"/>
            <a:ext cx="2083258" cy="1495044"/>
          </a:xfrm>
          <a:prstGeom prst="rect">
            <a:avLst/>
          </a:prstGeom>
        </p:spPr>
      </p:pic>
      <p:pic>
        <p:nvPicPr>
          <p:cNvPr id="6" name="Picture 5">
            <a:extLst>
              <a:ext uri="{FF2B5EF4-FFF2-40B4-BE49-F238E27FC236}">
                <a16:creationId xmlns:a16="http://schemas.microsoft.com/office/drawing/2014/main" id="{EC2298F2-19AB-485E-A6A0-8E767CB76EA8}"/>
              </a:ext>
            </a:extLst>
          </p:cNvPr>
          <p:cNvPicPr>
            <a:picLocks noChangeAspect="1"/>
          </p:cNvPicPr>
          <p:nvPr/>
        </p:nvPicPr>
        <p:blipFill>
          <a:blip r:embed="rId4"/>
          <a:stretch>
            <a:fillRect/>
          </a:stretch>
        </p:blipFill>
        <p:spPr>
          <a:xfrm>
            <a:off x="4637882" y="1577333"/>
            <a:ext cx="2080195" cy="1495044"/>
          </a:xfrm>
          <a:prstGeom prst="rect">
            <a:avLst/>
          </a:prstGeom>
        </p:spPr>
      </p:pic>
      <p:pic>
        <p:nvPicPr>
          <p:cNvPr id="7" name="Content Placeholder 4">
            <a:extLst>
              <a:ext uri="{FF2B5EF4-FFF2-40B4-BE49-F238E27FC236}">
                <a16:creationId xmlns:a16="http://schemas.microsoft.com/office/drawing/2014/main" id="{EF0E8238-52B8-4427-9972-2970D970F8CB}"/>
              </a:ext>
            </a:extLst>
          </p:cNvPr>
          <p:cNvPicPr>
            <a:picLocks noChangeAspect="1"/>
          </p:cNvPicPr>
          <p:nvPr/>
        </p:nvPicPr>
        <p:blipFill>
          <a:blip r:embed="rId5"/>
          <a:stretch>
            <a:fillRect/>
          </a:stretch>
        </p:blipFill>
        <p:spPr>
          <a:xfrm>
            <a:off x="281864" y="4684894"/>
            <a:ext cx="2052869" cy="1468499"/>
          </a:xfrm>
          <a:prstGeom prst="rect">
            <a:avLst/>
          </a:prstGeom>
          <a:solidFill>
            <a:schemeClr val="tx2"/>
          </a:solidFill>
        </p:spPr>
      </p:pic>
      <p:pic>
        <p:nvPicPr>
          <p:cNvPr id="8" name="Content Placeholder 4">
            <a:extLst>
              <a:ext uri="{FF2B5EF4-FFF2-40B4-BE49-F238E27FC236}">
                <a16:creationId xmlns:a16="http://schemas.microsoft.com/office/drawing/2014/main" id="{5C73D9EC-9EFF-45F3-9E7B-19A62EC864C1}"/>
              </a:ext>
            </a:extLst>
          </p:cNvPr>
          <p:cNvPicPr>
            <a:picLocks noGrp="1" noChangeAspect="1"/>
          </p:cNvPicPr>
          <p:nvPr>
            <p:ph sz="half" idx="1"/>
          </p:nvPr>
        </p:nvPicPr>
        <p:blipFill>
          <a:blip r:embed="rId6"/>
          <a:stretch>
            <a:fillRect/>
          </a:stretch>
        </p:blipFill>
        <p:spPr>
          <a:xfrm>
            <a:off x="252925" y="3138416"/>
            <a:ext cx="2113046" cy="1513315"/>
          </a:xfrm>
          <a:prstGeom prst="rect">
            <a:avLst/>
          </a:prstGeom>
        </p:spPr>
      </p:pic>
      <p:pic>
        <p:nvPicPr>
          <p:cNvPr id="9" name="Picture 8">
            <a:extLst>
              <a:ext uri="{FF2B5EF4-FFF2-40B4-BE49-F238E27FC236}">
                <a16:creationId xmlns:a16="http://schemas.microsoft.com/office/drawing/2014/main" id="{71C74B54-0CA9-44E2-B671-9EC2380A6B24}"/>
              </a:ext>
            </a:extLst>
          </p:cNvPr>
          <p:cNvPicPr>
            <a:picLocks noChangeAspect="1"/>
          </p:cNvPicPr>
          <p:nvPr/>
        </p:nvPicPr>
        <p:blipFill>
          <a:blip r:embed="rId7"/>
          <a:stretch>
            <a:fillRect/>
          </a:stretch>
        </p:blipFill>
        <p:spPr>
          <a:xfrm>
            <a:off x="2449720" y="3109549"/>
            <a:ext cx="2140112" cy="1536734"/>
          </a:xfrm>
          <a:prstGeom prst="rect">
            <a:avLst/>
          </a:prstGeom>
        </p:spPr>
      </p:pic>
      <p:pic>
        <p:nvPicPr>
          <p:cNvPr id="10" name="Picture 9">
            <a:extLst>
              <a:ext uri="{FF2B5EF4-FFF2-40B4-BE49-F238E27FC236}">
                <a16:creationId xmlns:a16="http://schemas.microsoft.com/office/drawing/2014/main" id="{A8C40B7C-0500-4444-B7EA-F3BFA0E52D86}"/>
              </a:ext>
            </a:extLst>
          </p:cNvPr>
          <p:cNvPicPr>
            <a:picLocks noChangeAspect="1"/>
          </p:cNvPicPr>
          <p:nvPr/>
        </p:nvPicPr>
        <p:blipFill>
          <a:blip r:embed="rId8"/>
          <a:stretch>
            <a:fillRect/>
          </a:stretch>
        </p:blipFill>
        <p:spPr>
          <a:xfrm>
            <a:off x="2455996" y="1572651"/>
            <a:ext cx="2091944" cy="1502621"/>
          </a:xfrm>
          <a:prstGeom prst="rect">
            <a:avLst/>
          </a:prstGeom>
        </p:spPr>
      </p:pic>
      <p:pic>
        <p:nvPicPr>
          <p:cNvPr id="11" name="Content Placeholder 9">
            <a:extLst>
              <a:ext uri="{FF2B5EF4-FFF2-40B4-BE49-F238E27FC236}">
                <a16:creationId xmlns:a16="http://schemas.microsoft.com/office/drawing/2014/main" id="{86238612-F5B1-4068-A771-8A478253C6DC}"/>
              </a:ext>
            </a:extLst>
          </p:cNvPr>
          <p:cNvPicPr>
            <a:picLocks noChangeAspect="1"/>
          </p:cNvPicPr>
          <p:nvPr/>
        </p:nvPicPr>
        <p:blipFill>
          <a:blip r:embed="rId9"/>
          <a:stretch>
            <a:fillRect/>
          </a:stretch>
        </p:blipFill>
        <p:spPr>
          <a:xfrm>
            <a:off x="281864" y="1585470"/>
            <a:ext cx="2091944" cy="1492049"/>
          </a:xfrm>
          <a:prstGeom prst="rect">
            <a:avLst/>
          </a:prstGeom>
          <a:solidFill>
            <a:schemeClr val="tx2"/>
          </a:solidFill>
        </p:spPr>
      </p:pic>
      <p:pic>
        <p:nvPicPr>
          <p:cNvPr id="12" name="Picture 11">
            <a:extLst>
              <a:ext uri="{FF2B5EF4-FFF2-40B4-BE49-F238E27FC236}">
                <a16:creationId xmlns:a16="http://schemas.microsoft.com/office/drawing/2014/main" id="{92E890E3-8A0E-4287-B65B-A43CB9C8B7EF}"/>
              </a:ext>
            </a:extLst>
          </p:cNvPr>
          <p:cNvPicPr>
            <a:picLocks noChangeAspect="1"/>
          </p:cNvPicPr>
          <p:nvPr/>
        </p:nvPicPr>
        <p:blipFill>
          <a:blip r:embed="rId10"/>
          <a:stretch>
            <a:fillRect/>
          </a:stretch>
        </p:blipFill>
        <p:spPr>
          <a:xfrm>
            <a:off x="2455996" y="4673127"/>
            <a:ext cx="2091944" cy="1499073"/>
          </a:xfrm>
          <a:prstGeom prst="rect">
            <a:avLst/>
          </a:prstGeom>
        </p:spPr>
      </p:pic>
      <p:sp>
        <p:nvSpPr>
          <p:cNvPr id="13" name="TextBox 12">
            <a:extLst>
              <a:ext uri="{FF2B5EF4-FFF2-40B4-BE49-F238E27FC236}">
                <a16:creationId xmlns:a16="http://schemas.microsoft.com/office/drawing/2014/main" id="{26C4CEFA-B3D9-43AB-BE07-FC17C4B142EF}"/>
              </a:ext>
            </a:extLst>
          </p:cNvPr>
          <p:cNvSpPr txBox="1"/>
          <p:nvPr/>
        </p:nvSpPr>
        <p:spPr>
          <a:xfrm>
            <a:off x="561000" y="1533538"/>
            <a:ext cx="1620283" cy="230832"/>
          </a:xfrm>
          <a:prstGeom prst="rect">
            <a:avLst/>
          </a:prstGeom>
          <a:solidFill>
            <a:schemeClr val="accent3">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HHTX Input Permeability</a:t>
            </a:r>
          </a:p>
        </p:txBody>
      </p:sp>
      <p:sp>
        <p:nvSpPr>
          <p:cNvPr id="14" name="TextBox 13">
            <a:extLst>
              <a:ext uri="{FF2B5EF4-FFF2-40B4-BE49-F238E27FC236}">
                <a16:creationId xmlns:a16="http://schemas.microsoft.com/office/drawing/2014/main" id="{A5773319-0280-44EF-A2C3-A16E31CAE07A}"/>
              </a:ext>
            </a:extLst>
          </p:cNvPr>
          <p:cNvSpPr txBox="1"/>
          <p:nvPr/>
        </p:nvSpPr>
        <p:spPr>
          <a:xfrm>
            <a:off x="2619139" y="1516879"/>
            <a:ext cx="1740755" cy="230832"/>
          </a:xfrm>
          <a:prstGeom prst="rect">
            <a:avLst/>
          </a:prstGeom>
          <a:solidFill>
            <a:schemeClr val="accent5">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HHTX Output Permeability</a:t>
            </a:r>
          </a:p>
        </p:txBody>
      </p:sp>
      <p:sp>
        <p:nvSpPr>
          <p:cNvPr id="15" name="TextBox 14">
            <a:extLst>
              <a:ext uri="{FF2B5EF4-FFF2-40B4-BE49-F238E27FC236}">
                <a16:creationId xmlns:a16="http://schemas.microsoft.com/office/drawing/2014/main" id="{147D96AF-238E-4A79-BF6A-FC42A11F1F12}"/>
              </a:ext>
            </a:extLst>
          </p:cNvPr>
          <p:cNvSpPr txBox="1"/>
          <p:nvPr/>
        </p:nvSpPr>
        <p:spPr>
          <a:xfrm>
            <a:off x="268978" y="3067963"/>
            <a:ext cx="2075891" cy="230832"/>
          </a:xfrm>
          <a:prstGeom prst="rect">
            <a:avLst/>
          </a:prstGeom>
          <a:solidFill>
            <a:schemeClr val="accent3">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Culberson JDA Input Permeability</a:t>
            </a:r>
          </a:p>
        </p:txBody>
      </p:sp>
      <p:sp>
        <p:nvSpPr>
          <p:cNvPr id="16" name="TextBox 15">
            <a:extLst>
              <a:ext uri="{FF2B5EF4-FFF2-40B4-BE49-F238E27FC236}">
                <a16:creationId xmlns:a16="http://schemas.microsoft.com/office/drawing/2014/main" id="{1441119F-51EF-4A4E-8C2B-34F974A01EDA}"/>
              </a:ext>
            </a:extLst>
          </p:cNvPr>
          <p:cNvSpPr txBox="1"/>
          <p:nvPr/>
        </p:nvSpPr>
        <p:spPr>
          <a:xfrm>
            <a:off x="2470822" y="3065456"/>
            <a:ext cx="2096948" cy="230832"/>
          </a:xfrm>
          <a:prstGeom prst="rect">
            <a:avLst/>
          </a:prstGeom>
          <a:solidFill>
            <a:schemeClr val="accent5">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Culberson JDA Output Permeability</a:t>
            </a:r>
          </a:p>
        </p:txBody>
      </p:sp>
      <p:sp>
        <p:nvSpPr>
          <p:cNvPr id="17" name="TextBox 16">
            <a:extLst>
              <a:ext uri="{FF2B5EF4-FFF2-40B4-BE49-F238E27FC236}">
                <a16:creationId xmlns:a16="http://schemas.microsoft.com/office/drawing/2014/main" id="{2DA8AAC4-3A00-40A2-86E3-7159AEFC25DC}"/>
              </a:ext>
            </a:extLst>
          </p:cNvPr>
          <p:cNvSpPr txBox="1"/>
          <p:nvPr/>
        </p:nvSpPr>
        <p:spPr>
          <a:xfrm>
            <a:off x="281864" y="4601701"/>
            <a:ext cx="2032270" cy="230832"/>
          </a:xfrm>
          <a:prstGeom prst="rect">
            <a:avLst/>
          </a:prstGeom>
          <a:solidFill>
            <a:schemeClr val="accent3">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Bradford Ranch Input Permeability</a:t>
            </a:r>
          </a:p>
        </p:txBody>
      </p:sp>
      <p:sp>
        <p:nvSpPr>
          <p:cNvPr id="18" name="TextBox 17">
            <a:extLst>
              <a:ext uri="{FF2B5EF4-FFF2-40B4-BE49-F238E27FC236}">
                <a16:creationId xmlns:a16="http://schemas.microsoft.com/office/drawing/2014/main" id="{E0B25B1C-7E90-4C02-907F-974291B2F0B9}"/>
              </a:ext>
            </a:extLst>
          </p:cNvPr>
          <p:cNvSpPr txBox="1"/>
          <p:nvPr/>
        </p:nvSpPr>
        <p:spPr>
          <a:xfrm>
            <a:off x="4663652" y="1532467"/>
            <a:ext cx="2027712" cy="230832"/>
          </a:xfrm>
          <a:prstGeom prst="rect">
            <a:avLst/>
          </a:prstGeom>
          <a:solidFill>
            <a:schemeClr val="accent3">
              <a:lumMod val="40000"/>
              <a:lumOff val="60000"/>
            </a:schemeClr>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Delaware Ranch Input Permeability</a:t>
            </a:r>
          </a:p>
        </p:txBody>
      </p:sp>
      <p:sp>
        <p:nvSpPr>
          <p:cNvPr id="19" name="TextBox 18">
            <a:extLst>
              <a:ext uri="{FF2B5EF4-FFF2-40B4-BE49-F238E27FC236}">
                <a16:creationId xmlns:a16="http://schemas.microsoft.com/office/drawing/2014/main" id="{ADDD47C3-4E83-4232-9C56-056ED30BB69F}"/>
              </a:ext>
            </a:extLst>
          </p:cNvPr>
          <p:cNvSpPr txBox="1"/>
          <p:nvPr/>
        </p:nvSpPr>
        <p:spPr>
          <a:xfrm>
            <a:off x="6849043" y="1513901"/>
            <a:ext cx="2022344" cy="369332"/>
          </a:xfrm>
          <a:prstGeom prst="rect">
            <a:avLst/>
          </a:prstGeom>
          <a:solidFill>
            <a:schemeClr val="accent5">
              <a:lumMod val="40000"/>
              <a:lumOff val="60000"/>
            </a:schemeClr>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Delaware Ranch Output Permeability</a:t>
            </a:r>
          </a:p>
        </p:txBody>
      </p:sp>
      <p:pic>
        <p:nvPicPr>
          <p:cNvPr id="20" name="Picture 19">
            <a:extLst>
              <a:ext uri="{FF2B5EF4-FFF2-40B4-BE49-F238E27FC236}">
                <a16:creationId xmlns:a16="http://schemas.microsoft.com/office/drawing/2014/main" id="{6A08633B-FECB-44AF-AB70-DF06BAAC47C6}"/>
              </a:ext>
            </a:extLst>
          </p:cNvPr>
          <p:cNvPicPr>
            <a:picLocks noChangeAspect="1"/>
          </p:cNvPicPr>
          <p:nvPr/>
        </p:nvPicPr>
        <p:blipFill>
          <a:blip r:embed="rId11"/>
          <a:stretch>
            <a:fillRect/>
          </a:stretch>
        </p:blipFill>
        <p:spPr>
          <a:xfrm>
            <a:off x="4628098" y="3143213"/>
            <a:ext cx="2089979" cy="1495044"/>
          </a:xfrm>
          <a:prstGeom prst="rect">
            <a:avLst/>
          </a:prstGeom>
        </p:spPr>
      </p:pic>
      <p:sp>
        <p:nvSpPr>
          <p:cNvPr id="21" name="TextBox 20">
            <a:extLst>
              <a:ext uri="{FF2B5EF4-FFF2-40B4-BE49-F238E27FC236}">
                <a16:creationId xmlns:a16="http://schemas.microsoft.com/office/drawing/2014/main" id="{3393BF10-3FF7-484E-ADF9-8136F3D4DB8C}"/>
              </a:ext>
            </a:extLst>
          </p:cNvPr>
          <p:cNvSpPr txBox="1"/>
          <p:nvPr/>
        </p:nvSpPr>
        <p:spPr>
          <a:xfrm>
            <a:off x="4650766" y="3070970"/>
            <a:ext cx="2054425" cy="230832"/>
          </a:xfrm>
          <a:prstGeom prst="rect">
            <a:avLst/>
          </a:prstGeom>
          <a:solidFill>
            <a:schemeClr val="accent3">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Reeves Input Permeability</a:t>
            </a:r>
          </a:p>
        </p:txBody>
      </p:sp>
      <p:pic>
        <p:nvPicPr>
          <p:cNvPr id="22" name="Picture 21">
            <a:extLst>
              <a:ext uri="{FF2B5EF4-FFF2-40B4-BE49-F238E27FC236}">
                <a16:creationId xmlns:a16="http://schemas.microsoft.com/office/drawing/2014/main" id="{E290BC8B-58A6-4A45-B062-DA23BD41631F}"/>
              </a:ext>
            </a:extLst>
          </p:cNvPr>
          <p:cNvPicPr>
            <a:picLocks noChangeAspect="1"/>
          </p:cNvPicPr>
          <p:nvPr/>
        </p:nvPicPr>
        <p:blipFill>
          <a:blip r:embed="rId12"/>
          <a:stretch>
            <a:fillRect/>
          </a:stretch>
        </p:blipFill>
        <p:spPr>
          <a:xfrm>
            <a:off x="6829721" y="3143213"/>
            <a:ext cx="2085679" cy="1495044"/>
          </a:xfrm>
          <a:prstGeom prst="rect">
            <a:avLst/>
          </a:prstGeom>
        </p:spPr>
      </p:pic>
      <p:sp>
        <p:nvSpPr>
          <p:cNvPr id="23" name="TextBox 22">
            <a:extLst>
              <a:ext uri="{FF2B5EF4-FFF2-40B4-BE49-F238E27FC236}">
                <a16:creationId xmlns:a16="http://schemas.microsoft.com/office/drawing/2014/main" id="{050C46F4-C5A1-43B4-9676-C8F6ACCBB142}"/>
              </a:ext>
            </a:extLst>
          </p:cNvPr>
          <p:cNvSpPr txBox="1"/>
          <p:nvPr/>
        </p:nvSpPr>
        <p:spPr>
          <a:xfrm>
            <a:off x="6861388" y="3057727"/>
            <a:ext cx="2022344" cy="230832"/>
          </a:xfrm>
          <a:prstGeom prst="rect">
            <a:avLst/>
          </a:prstGeom>
          <a:solidFill>
            <a:schemeClr val="accent5">
              <a:lumMod val="40000"/>
              <a:lumOff val="60000"/>
            </a:schemeClr>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Reeves Output Permeability</a:t>
            </a:r>
          </a:p>
        </p:txBody>
      </p:sp>
      <p:sp>
        <p:nvSpPr>
          <p:cNvPr id="24" name="TextBox 23">
            <a:extLst>
              <a:ext uri="{FF2B5EF4-FFF2-40B4-BE49-F238E27FC236}">
                <a16:creationId xmlns:a16="http://schemas.microsoft.com/office/drawing/2014/main" id="{246E5752-2D30-45B3-9102-D406222A7687}"/>
              </a:ext>
            </a:extLst>
          </p:cNvPr>
          <p:cNvSpPr txBox="1"/>
          <p:nvPr/>
        </p:nvSpPr>
        <p:spPr>
          <a:xfrm>
            <a:off x="2476595" y="4600630"/>
            <a:ext cx="2071345" cy="230832"/>
          </a:xfrm>
          <a:prstGeom prst="rect">
            <a:avLst/>
          </a:prstGeom>
          <a:solidFill>
            <a:schemeClr val="accent5">
              <a:lumMod val="40000"/>
              <a:lumOff val="60000"/>
            </a:schemeClr>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Bradford Ranch Output Permeability</a:t>
            </a:r>
          </a:p>
        </p:txBody>
      </p:sp>
      <p:sp>
        <p:nvSpPr>
          <p:cNvPr id="25" name="TextBox 24">
            <a:extLst>
              <a:ext uri="{FF2B5EF4-FFF2-40B4-BE49-F238E27FC236}">
                <a16:creationId xmlns:a16="http://schemas.microsoft.com/office/drawing/2014/main" id="{0C3E256B-2B76-4B7F-BDE6-309C88BCA44A}"/>
              </a:ext>
            </a:extLst>
          </p:cNvPr>
          <p:cNvSpPr txBox="1"/>
          <p:nvPr/>
        </p:nvSpPr>
        <p:spPr>
          <a:xfrm>
            <a:off x="4614307" y="4709094"/>
            <a:ext cx="4299883" cy="1315745"/>
          </a:xfrm>
          <a:prstGeom prst="rect">
            <a:avLst/>
          </a:prstGeom>
          <a:noFill/>
        </p:spPr>
        <p:txBody>
          <a:bodyPr wrap="square" lIns="68580" tIns="34290" rIns="68580" bIns="34290" rtlCol="0" anchor="t">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After we started testing ALF at four development areas, we found that the training dataset had a narrow range. </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0" i="0" u="none" strike="noStrike" kern="1200" cap="none" spc="0" normalizeH="0" baseline="0" noProof="0" dirty="0">
                <a:ln>
                  <a:noFill/>
                </a:ln>
                <a:solidFill>
                  <a:prstClr val="white"/>
                </a:solidFill>
                <a:effectLst/>
                <a:uLnTx/>
                <a:uFillTx/>
                <a:latin typeface="Arial"/>
                <a:ea typeface="+mn-ea"/>
                <a:cs typeface="Arial"/>
              </a:rPr>
              <a:t>Efforts were then taken to build a large training dataset with wider range of input parameters.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944593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A6771-8FDE-4888-AD40-475EDA6C3E3F}"/>
              </a:ext>
            </a:extLst>
          </p:cNvPr>
          <p:cNvSpPr>
            <a:spLocks noGrp="1"/>
          </p:cNvSpPr>
          <p:nvPr>
            <p:ph type="title"/>
          </p:nvPr>
        </p:nvSpPr>
        <p:spPr/>
        <p:txBody>
          <a:bodyPr/>
          <a:lstStyle/>
          <a:p>
            <a:r>
              <a:rPr lang="en-US" dirty="0"/>
              <a:t>Four Models: California, Delaware Ranch, HHTX, Reeves (Intrinsic Permeability)</a:t>
            </a:r>
          </a:p>
        </p:txBody>
      </p:sp>
      <p:sp>
        <p:nvSpPr>
          <p:cNvPr id="4" name="Slide Number Placeholder 3">
            <a:extLst>
              <a:ext uri="{FF2B5EF4-FFF2-40B4-BE49-F238E27FC236}">
                <a16:creationId xmlns:a16="http://schemas.microsoft.com/office/drawing/2014/main" id="{EC1E855B-145B-48EC-9B0D-92A65DF47F1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pic>
        <p:nvPicPr>
          <p:cNvPr id="5" name="Content Placeholder 4" descr="A screenshot of a computer&#10;&#10;Description automatically generated">
            <a:extLst>
              <a:ext uri="{FF2B5EF4-FFF2-40B4-BE49-F238E27FC236}">
                <a16:creationId xmlns:a16="http://schemas.microsoft.com/office/drawing/2014/main" id="{A0A3264A-73B7-462C-A74C-41691D792D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333" t="9757" r="13083"/>
          <a:stretch/>
        </p:blipFill>
        <p:spPr>
          <a:xfrm>
            <a:off x="517705" y="1673845"/>
            <a:ext cx="3723738" cy="1755155"/>
          </a:xfr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27AB2145-4283-4475-B38E-475C913E4488}"/>
              </a:ext>
            </a:extLst>
          </p:cNvPr>
          <p:cNvPicPr>
            <a:picLocks noChangeAspect="1"/>
          </p:cNvPicPr>
          <p:nvPr/>
        </p:nvPicPr>
        <p:blipFill rotWithShape="1">
          <a:blip r:embed="rId4">
            <a:extLst>
              <a:ext uri="{28A0092B-C50C-407E-A947-70E740481C1C}">
                <a14:useLocalDpi xmlns:a14="http://schemas.microsoft.com/office/drawing/2010/main" val="0"/>
              </a:ext>
            </a:extLst>
          </a:blip>
          <a:srcRect l="10914" t="9488" r="14345" b="5168"/>
          <a:stretch/>
        </p:blipFill>
        <p:spPr>
          <a:xfrm>
            <a:off x="4767889" y="1673845"/>
            <a:ext cx="3842711" cy="1755155"/>
          </a:xfrm>
          <a:prstGeom prst="rect">
            <a:avLst/>
          </a:prstGeom>
          <a:ln>
            <a:solidFill>
              <a:schemeClr val="tx1"/>
            </a:solidFill>
          </a:ln>
        </p:spPr>
      </p:pic>
      <p:sp>
        <p:nvSpPr>
          <p:cNvPr id="7" name="TextBox 6">
            <a:extLst>
              <a:ext uri="{FF2B5EF4-FFF2-40B4-BE49-F238E27FC236}">
                <a16:creationId xmlns:a16="http://schemas.microsoft.com/office/drawing/2014/main" id="{74779086-C58D-4C2A-8D76-695FDAEC2CC5}"/>
              </a:ext>
            </a:extLst>
          </p:cNvPr>
          <p:cNvSpPr txBox="1"/>
          <p:nvPr/>
        </p:nvSpPr>
        <p:spPr>
          <a:xfrm>
            <a:off x="1895964" y="3457297"/>
            <a:ext cx="142539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California Field </a:t>
            </a:r>
          </a:p>
        </p:txBody>
      </p:sp>
      <p:sp>
        <p:nvSpPr>
          <p:cNvPr id="8" name="TextBox 7">
            <a:extLst>
              <a:ext uri="{FF2B5EF4-FFF2-40B4-BE49-F238E27FC236}">
                <a16:creationId xmlns:a16="http://schemas.microsoft.com/office/drawing/2014/main" id="{0B2658A2-31F9-478D-AB40-D095351EAD6B}"/>
              </a:ext>
            </a:extLst>
          </p:cNvPr>
          <p:cNvSpPr txBox="1"/>
          <p:nvPr/>
        </p:nvSpPr>
        <p:spPr>
          <a:xfrm>
            <a:off x="6304836" y="3495583"/>
            <a:ext cx="146386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Delaware Ranch</a:t>
            </a:r>
          </a:p>
        </p:txBody>
      </p:sp>
      <p:pic>
        <p:nvPicPr>
          <p:cNvPr id="9" name="Picture 8" descr="A screenshot of a computer&#10;&#10;Description automatically generated">
            <a:extLst>
              <a:ext uri="{FF2B5EF4-FFF2-40B4-BE49-F238E27FC236}">
                <a16:creationId xmlns:a16="http://schemas.microsoft.com/office/drawing/2014/main" id="{458F8DEC-D625-4969-9CEB-2866A430AEEB}"/>
              </a:ext>
            </a:extLst>
          </p:cNvPr>
          <p:cNvPicPr>
            <a:picLocks noChangeAspect="1"/>
          </p:cNvPicPr>
          <p:nvPr/>
        </p:nvPicPr>
        <p:blipFill rotWithShape="1">
          <a:blip r:embed="rId5">
            <a:extLst>
              <a:ext uri="{28A0092B-C50C-407E-A947-70E740481C1C}">
                <a14:useLocalDpi xmlns:a14="http://schemas.microsoft.com/office/drawing/2010/main" val="0"/>
              </a:ext>
            </a:extLst>
          </a:blip>
          <a:srcRect l="10430" t="9488" r="11627" b="4926"/>
          <a:stretch/>
        </p:blipFill>
        <p:spPr>
          <a:xfrm>
            <a:off x="517705" y="3772582"/>
            <a:ext cx="3723738" cy="1635554"/>
          </a:xfrm>
          <a:prstGeom prst="rect">
            <a:avLst/>
          </a:prstGeom>
          <a:ln>
            <a:solidFill>
              <a:schemeClr val="tx1"/>
            </a:solidFill>
          </a:ln>
        </p:spPr>
      </p:pic>
      <p:sp>
        <p:nvSpPr>
          <p:cNvPr id="10" name="TextBox 9">
            <a:extLst>
              <a:ext uri="{FF2B5EF4-FFF2-40B4-BE49-F238E27FC236}">
                <a16:creationId xmlns:a16="http://schemas.microsoft.com/office/drawing/2014/main" id="{F5B96322-F98D-469D-A579-45300C47C923}"/>
              </a:ext>
            </a:extLst>
          </p:cNvPr>
          <p:cNvSpPr txBox="1"/>
          <p:nvPr/>
        </p:nvSpPr>
        <p:spPr>
          <a:xfrm>
            <a:off x="1895963" y="5474719"/>
            <a:ext cx="65594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HHTX</a:t>
            </a:r>
          </a:p>
        </p:txBody>
      </p:sp>
      <p:pic>
        <p:nvPicPr>
          <p:cNvPr id="11" name="Picture 10" descr="A picture containing screenshot&#10;&#10;Description automatically generated">
            <a:extLst>
              <a:ext uri="{FF2B5EF4-FFF2-40B4-BE49-F238E27FC236}">
                <a16:creationId xmlns:a16="http://schemas.microsoft.com/office/drawing/2014/main" id="{84DF87B3-DA05-4BE1-92FC-EAE526C1F56E}"/>
              </a:ext>
            </a:extLst>
          </p:cNvPr>
          <p:cNvPicPr>
            <a:picLocks noChangeAspect="1"/>
          </p:cNvPicPr>
          <p:nvPr/>
        </p:nvPicPr>
        <p:blipFill rotWithShape="1">
          <a:blip r:embed="rId6">
            <a:extLst>
              <a:ext uri="{28A0092B-C50C-407E-A947-70E740481C1C}">
                <a14:useLocalDpi xmlns:a14="http://schemas.microsoft.com/office/drawing/2010/main" val="0"/>
              </a:ext>
            </a:extLst>
          </a:blip>
          <a:srcRect l="10915" t="9707" r="12209" b="5044"/>
          <a:stretch/>
        </p:blipFill>
        <p:spPr>
          <a:xfrm>
            <a:off x="4767890" y="3739185"/>
            <a:ext cx="3842710" cy="1704512"/>
          </a:xfrm>
          <a:prstGeom prst="rect">
            <a:avLst/>
          </a:prstGeom>
          <a:ln>
            <a:solidFill>
              <a:schemeClr val="tx1"/>
            </a:solidFill>
          </a:ln>
        </p:spPr>
      </p:pic>
      <p:sp>
        <p:nvSpPr>
          <p:cNvPr id="12" name="TextBox 11">
            <a:extLst>
              <a:ext uri="{FF2B5EF4-FFF2-40B4-BE49-F238E27FC236}">
                <a16:creationId xmlns:a16="http://schemas.microsoft.com/office/drawing/2014/main" id="{6993E720-3F0B-4BEF-8FE7-76746C24DF58}"/>
              </a:ext>
            </a:extLst>
          </p:cNvPr>
          <p:cNvSpPr txBox="1"/>
          <p:nvPr/>
        </p:nvSpPr>
        <p:spPr>
          <a:xfrm>
            <a:off x="6686467" y="5478148"/>
            <a:ext cx="771365"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Arial"/>
                <a:ea typeface="+mn-ea"/>
                <a:cs typeface="+mn-cs"/>
              </a:rPr>
              <a:t>Reeves</a:t>
            </a:r>
          </a:p>
        </p:txBody>
      </p:sp>
    </p:spTree>
    <p:extLst>
      <p:ext uri="{BB962C8B-B14F-4D97-AF65-F5344CB8AC3E}">
        <p14:creationId xmlns:p14="http://schemas.microsoft.com/office/powerpoint/2010/main" val="3280623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6A9AA-AAAB-4736-9B5A-930B263F4C9D}"/>
              </a:ext>
            </a:extLst>
          </p:cNvPr>
          <p:cNvPicPr>
            <a:picLocks noChangeAspect="1"/>
          </p:cNvPicPr>
          <p:nvPr/>
        </p:nvPicPr>
        <p:blipFill rotWithShape="1">
          <a:blip r:embed="rId3"/>
          <a:srcRect t="6708"/>
          <a:stretch/>
        </p:blipFill>
        <p:spPr>
          <a:xfrm>
            <a:off x="948778" y="4524615"/>
            <a:ext cx="2443609" cy="1871335"/>
          </a:xfrm>
          <a:prstGeom prst="rect">
            <a:avLst/>
          </a:prstGeom>
          <a:ln w="41275" cmpd="dbl">
            <a:solidFill>
              <a:srgbClr val="00B050"/>
            </a:solidFill>
            <a:extLst>
              <a:ext uri="{C807C97D-BFC1-408E-A445-0C87EB9F89A2}">
                <ask:lineSketchStyleProps xmlns:ask="http://schemas.microsoft.com/office/drawing/2018/sketchyshapes">
                  <ask:type>
                    <ask:lineSketchNone/>
                  </ask:type>
                </ask:lineSketchStyleProps>
              </a:ext>
            </a:extLst>
          </a:ln>
        </p:spPr>
      </p:pic>
      <p:pic>
        <p:nvPicPr>
          <p:cNvPr id="8" name="Picture 22">
            <a:extLst>
              <a:ext uri="{FF2B5EF4-FFF2-40B4-BE49-F238E27FC236}">
                <a16:creationId xmlns:a16="http://schemas.microsoft.com/office/drawing/2014/main" id="{340C2543-EF0F-4205-A16B-CE2C5B739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826" y="2397036"/>
            <a:ext cx="4668774" cy="33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9A39E8A-2AC3-4D9C-ADAB-109732BF1167}"/>
              </a:ext>
            </a:extLst>
          </p:cNvPr>
          <p:cNvSpPr>
            <a:spLocks noGrp="1"/>
          </p:cNvSpPr>
          <p:nvPr>
            <p:ph type="title"/>
          </p:nvPr>
        </p:nvSpPr>
        <p:spPr/>
        <p:txBody>
          <a:bodyPr/>
          <a:lstStyle/>
          <a:p>
            <a:r>
              <a:rPr lang="en-US" dirty="0">
                <a:solidFill>
                  <a:srgbClr val="C00000"/>
                </a:solidFill>
              </a:rPr>
              <a:t>Solution</a:t>
            </a:r>
            <a:r>
              <a:rPr lang="en-US" dirty="0"/>
              <a:t>: CVX proprietary physics-guided U-net model using Inception</a:t>
            </a:r>
          </a:p>
        </p:txBody>
      </p:sp>
      <p:sp>
        <p:nvSpPr>
          <p:cNvPr id="4" name="Slide Number Placeholder 3">
            <a:extLst>
              <a:ext uri="{FF2B5EF4-FFF2-40B4-BE49-F238E27FC236}">
                <a16:creationId xmlns:a16="http://schemas.microsoft.com/office/drawing/2014/main" id="{ABEA799F-6A94-488C-9540-634B3D7AD55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DB0E65-EF00-7F4C-860A-46B7C286D3E3}" type="slidenum">
              <a:rPr kumimoji="0" lang="en-US" sz="900" b="0" i="0" u="none" strike="noStrike" kern="1200" cap="none" spc="0" normalizeH="0" baseline="0" noProof="0" smtClean="0">
                <a:ln>
                  <a:noFill/>
                </a:ln>
                <a:solidFill>
                  <a:srgbClr val="333333"/>
                </a:solidFill>
                <a:effectLst/>
                <a:uLnTx/>
                <a:uFillTx/>
                <a:latin typeface="Arial"/>
                <a:ea typeface="+mn-ea"/>
                <a:cs typeface="Arial"/>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333333"/>
              </a:solidFill>
              <a:effectLst/>
              <a:uLnTx/>
              <a:uFillTx/>
              <a:latin typeface="Arial"/>
              <a:ea typeface="+mn-ea"/>
              <a:cs typeface="Arial"/>
            </a:endParaRPr>
          </a:p>
        </p:txBody>
      </p:sp>
      <p:sp>
        <p:nvSpPr>
          <p:cNvPr id="6" name="Arrow: Down 5">
            <a:extLst>
              <a:ext uri="{FF2B5EF4-FFF2-40B4-BE49-F238E27FC236}">
                <a16:creationId xmlns:a16="http://schemas.microsoft.com/office/drawing/2014/main" id="{11F5734D-4791-4E47-AC76-AB1188345BDB}"/>
              </a:ext>
            </a:extLst>
          </p:cNvPr>
          <p:cNvSpPr/>
          <p:nvPr/>
        </p:nvSpPr>
        <p:spPr>
          <a:xfrm>
            <a:off x="2831405" y="5339857"/>
            <a:ext cx="353219" cy="2778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90F9B6A1-579A-4F31-9B74-60EB4E06174E}"/>
              </a:ext>
            </a:extLst>
          </p:cNvPr>
          <p:cNvPicPr>
            <a:picLocks noChangeAspect="1"/>
          </p:cNvPicPr>
          <p:nvPr/>
        </p:nvPicPr>
        <p:blipFill>
          <a:blip r:embed="rId5"/>
          <a:stretch>
            <a:fillRect/>
          </a:stretch>
        </p:blipFill>
        <p:spPr>
          <a:xfrm>
            <a:off x="1230744" y="2152663"/>
            <a:ext cx="1965424" cy="1276337"/>
          </a:xfrm>
          <a:prstGeom prst="rect">
            <a:avLst/>
          </a:prstGeom>
        </p:spPr>
      </p:pic>
      <p:sp>
        <p:nvSpPr>
          <p:cNvPr id="9" name="Right Bracket 8">
            <a:extLst>
              <a:ext uri="{FF2B5EF4-FFF2-40B4-BE49-F238E27FC236}">
                <a16:creationId xmlns:a16="http://schemas.microsoft.com/office/drawing/2014/main" id="{95B7A5B5-CB12-422D-8C3E-886FF5504D2E}"/>
              </a:ext>
            </a:extLst>
          </p:cNvPr>
          <p:cNvSpPr/>
          <p:nvPr/>
        </p:nvSpPr>
        <p:spPr>
          <a:xfrm>
            <a:off x="3246387" y="1981200"/>
            <a:ext cx="71438" cy="1536898"/>
          </a:xfrm>
          <a:prstGeom prst="rightBracket">
            <a:avLst/>
          </a:prstGeom>
          <a:noFill/>
          <a:ln w="6350" cap="flat" cmpd="sng" algn="ctr">
            <a:solidFill>
              <a:sysClr val="windowText" lastClr="000000"/>
            </a:solidFill>
            <a:prstDash val="solid"/>
          </a:ln>
          <a:effectLst/>
        </p:spPr>
        <p:txBody>
          <a:bodyPr anchor="ctr"/>
          <a:lstStyle/>
          <a:p>
            <a:pPr marL="0" marR="0" lvl="0" indent="0" algn="ctr" defTabSz="342957" rtl="0" eaLnBrk="1" fontAlgn="auto" latinLnBrk="0" hangingPunct="1">
              <a:lnSpc>
                <a:spcPct val="100000"/>
              </a:lnSpc>
              <a:spcBef>
                <a:spcPts val="0"/>
              </a:spcBef>
              <a:spcAft>
                <a:spcPts val="0"/>
              </a:spcAft>
              <a:buClrTx/>
              <a:buSzTx/>
              <a:buFontTx/>
              <a:buNone/>
              <a:tabLst/>
              <a:defRPr/>
            </a:pPr>
            <a:endParaRPr kumimoji="0" lang="en-US" sz="1375" b="0" i="0" u="none" strike="noStrike" kern="0" cap="none" spc="0" normalizeH="0" baseline="0" noProof="0">
              <a:ln>
                <a:noFill/>
              </a:ln>
              <a:solidFill>
                <a:prstClr val="black"/>
              </a:solidFill>
              <a:effectLst/>
              <a:uLnTx/>
              <a:uFillTx/>
              <a:latin typeface="Arial"/>
              <a:ea typeface="+mn-ea"/>
              <a:cs typeface="+mn-cs"/>
            </a:endParaRPr>
          </a:p>
        </p:txBody>
      </p:sp>
      <p:pic>
        <p:nvPicPr>
          <p:cNvPr id="10" name="Picture 25">
            <a:extLst>
              <a:ext uri="{FF2B5EF4-FFF2-40B4-BE49-F238E27FC236}">
                <a16:creationId xmlns:a16="http://schemas.microsoft.com/office/drawing/2014/main" id="{18815137-03B5-438B-9EE5-E6F4EE2473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778" y="2580977"/>
            <a:ext cx="325438" cy="33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11" name="Rectangle 10">
            <a:extLst>
              <a:ext uri="{FF2B5EF4-FFF2-40B4-BE49-F238E27FC236}">
                <a16:creationId xmlns:a16="http://schemas.microsoft.com/office/drawing/2014/main" id="{29076D60-6E04-40D9-AF56-6C338F3DAC70}"/>
              </a:ext>
            </a:extLst>
          </p:cNvPr>
          <p:cNvSpPr/>
          <p:nvPr/>
        </p:nvSpPr>
        <p:spPr>
          <a:xfrm>
            <a:off x="7434443" y="4319870"/>
            <a:ext cx="620794" cy="228600"/>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33333"/>
                </a:solidFill>
                <a:effectLst/>
                <a:uLnTx/>
                <a:uFillTx/>
                <a:latin typeface="Arial"/>
                <a:ea typeface="+mn-ea"/>
                <a:cs typeface="+mn-cs"/>
              </a:rPr>
              <a:t>Linear</a:t>
            </a:r>
          </a:p>
        </p:txBody>
      </p:sp>
      <p:sp>
        <p:nvSpPr>
          <p:cNvPr id="12" name="Rectangle 11">
            <a:extLst>
              <a:ext uri="{FF2B5EF4-FFF2-40B4-BE49-F238E27FC236}">
                <a16:creationId xmlns:a16="http://schemas.microsoft.com/office/drawing/2014/main" id="{FB1C5D1F-AF90-4772-B98A-B0ED234A04F6}"/>
              </a:ext>
            </a:extLst>
          </p:cNvPr>
          <p:cNvSpPr/>
          <p:nvPr/>
        </p:nvSpPr>
        <p:spPr>
          <a:xfrm>
            <a:off x="4038600" y="4149636"/>
            <a:ext cx="620794" cy="685800"/>
          </a:xfrm>
          <a:prstGeom prst="rect">
            <a:avLst/>
          </a:prstGeom>
          <a:noFill/>
          <a:ln w="22225" cmpd="dbl">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Arrow: Curved Down 14">
            <a:extLst>
              <a:ext uri="{FF2B5EF4-FFF2-40B4-BE49-F238E27FC236}">
                <a16:creationId xmlns:a16="http://schemas.microsoft.com/office/drawing/2014/main" id="{B6E5718B-77C2-435E-9013-D367D6E3E95B}"/>
              </a:ext>
            </a:extLst>
          </p:cNvPr>
          <p:cNvSpPr/>
          <p:nvPr/>
        </p:nvSpPr>
        <p:spPr>
          <a:xfrm>
            <a:off x="2890838" y="4141500"/>
            <a:ext cx="1147762" cy="325747"/>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59B7D6A4-8D53-4FA9-B6FF-5F8126689A4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969"/>
          <a:stretch/>
        </p:blipFill>
        <p:spPr bwMode="auto">
          <a:xfrm>
            <a:off x="4524288" y="1591266"/>
            <a:ext cx="2939338" cy="77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E1B767BA-AAA0-47A2-BB79-1D613A791567}"/>
              </a:ext>
            </a:extLst>
          </p:cNvPr>
          <p:cNvSpPr txBox="1"/>
          <p:nvPr/>
        </p:nvSpPr>
        <p:spPr>
          <a:xfrm>
            <a:off x="4953000" y="1418616"/>
            <a:ext cx="685800"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rgbClr val="FFC000"/>
                </a:solidFill>
                <a:effectLst/>
                <a:uLnTx/>
                <a:uFillTx/>
                <a:latin typeface="Arial"/>
                <a:ea typeface="+mn-ea"/>
                <a:cs typeface="Arial"/>
              </a:rPr>
              <a:t>reference</a:t>
            </a:r>
          </a:p>
        </p:txBody>
      </p:sp>
      <p:sp>
        <p:nvSpPr>
          <p:cNvPr id="18" name="TextBox 17">
            <a:extLst>
              <a:ext uri="{FF2B5EF4-FFF2-40B4-BE49-F238E27FC236}">
                <a16:creationId xmlns:a16="http://schemas.microsoft.com/office/drawing/2014/main" id="{D66481BB-4EAC-4887-96D4-EFF77CCB34BB}"/>
              </a:ext>
            </a:extLst>
          </p:cNvPr>
          <p:cNvSpPr txBox="1"/>
          <p:nvPr/>
        </p:nvSpPr>
        <p:spPr>
          <a:xfrm>
            <a:off x="6073997" y="1418616"/>
            <a:ext cx="878287"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rgbClr val="FFC000"/>
                </a:solidFill>
                <a:effectLst/>
                <a:uLnTx/>
                <a:uFillTx/>
                <a:latin typeface="Arial"/>
                <a:ea typeface="+mn-ea"/>
                <a:cs typeface="Arial"/>
              </a:rPr>
              <a:t>AI prediction</a:t>
            </a:r>
          </a:p>
        </p:txBody>
      </p:sp>
      <p:pic>
        <p:nvPicPr>
          <p:cNvPr id="19" name="Picture 18">
            <a:extLst>
              <a:ext uri="{FF2B5EF4-FFF2-40B4-BE49-F238E27FC236}">
                <a16:creationId xmlns:a16="http://schemas.microsoft.com/office/drawing/2014/main" id="{DE69DAC6-4E30-4AC8-B978-F9A70C041D2A}"/>
              </a:ext>
            </a:extLst>
          </p:cNvPr>
          <p:cNvPicPr>
            <a:picLocks noChangeAspect="1"/>
          </p:cNvPicPr>
          <p:nvPr/>
        </p:nvPicPr>
        <p:blipFill>
          <a:blip r:embed="rId8"/>
          <a:stretch>
            <a:fillRect/>
          </a:stretch>
        </p:blipFill>
        <p:spPr>
          <a:xfrm>
            <a:off x="389449" y="1471155"/>
            <a:ext cx="1139313" cy="596295"/>
          </a:xfrm>
          <a:prstGeom prst="rect">
            <a:avLst/>
          </a:prstGeom>
        </p:spPr>
      </p:pic>
      <p:sp>
        <p:nvSpPr>
          <p:cNvPr id="20" name="TextBox 19">
            <a:extLst>
              <a:ext uri="{FF2B5EF4-FFF2-40B4-BE49-F238E27FC236}">
                <a16:creationId xmlns:a16="http://schemas.microsoft.com/office/drawing/2014/main" id="{84578C16-ACEA-449D-9A98-A88595912FB8}"/>
              </a:ext>
            </a:extLst>
          </p:cNvPr>
          <p:cNvSpPr txBox="1"/>
          <p:nvPr/>
        </p:nvSpPr>
        <p:spPr>
          <a:xfrm>
            <a:off x="1471490" y="1800478"/>
            <a:ext cx="130535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prstClr val="white"/>
                </a:solidFill>
                <a:effectLst/>
                <a:uLnTx/>
                <a:uFillTx/>
                <a:latin typeface="Calibri" panose="020F0502020204030204"/>
                <a:ea typeface="+mn-ea"/>
                <a:cs typeface="+mn-cs"/>
              </a:rPr>
              <a:t>Horizontal Well</a:t>
            </a:r>
          </a:p>
        </p:txBody>
      </p:sp>
      <p:sp>
        <p:nvSpPr>
          <p:cNvPr id="21" name="TextBox 20">
            <a:extLst>
              <a:ext uri="{FF2B5EF4-FFF2-40B4-BE49-F238E27FC236}">
                <a16:creationId xmlns:a16="http://schemas.microsoft.com/office/drawing/2014/main" id="{F16D0D9A-F33D-4861-940A-57BC488055F1}"/>
              </a:ext>
            </a:extLst>
          </p:cNvPr>
          <p:cNvSpPr txBox="1"/>
          <p:nvPr/>
        </p:nvSpPr>
        <p:spPr>
          <a:xfrm>
            <a:off x="389449" y="1404691"/>
            <a:ext cx="134715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33333"/>
                </a:solidFill>
                <a:effectLst/>
                <a:uLnTx/>
                <a:uFillTx/>
                <a:latin typeface="Calibri" panose="020F0502020204030204"/>
                <a:ea typeface="+mn-ea"/>
                <a:cs typeface="+mn-cs"/>
              </a:rPr>
              <a:t>Reservoir Grid</a:t>
            </a:r>
          </a:p>
        </p:txBody>
      </p:sp>
      <p:sp>
        <p:nvSpPr>
          <p:cNvPr id="22" name="Arrow: Right 21">
            <a:extLst>
              <a:ext uri="{FF2B5EF4-FFF2-40B4-BE49-F238E27FC236}">
                <a16:creationId xmlns:a16="http://schemas.microsoft.com/office/drawing/2014/main" id="{843B38CA-4BFA-464D-AC20-08541BA69926}"/>
              </a:ext>
            </a:extLst>
          </p:cNvPr>
          <p:cNvSpPr/>
          <p:nvPr/>
        </p:nvSpPr>
        <p:spPr>
          <a:xfrm rot="2728782">
            <a:off x="985915" y="2043599"/>
            <a:ext cx="262978" cy="2098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TextBox 22">
            <a:extLst>
              <a:ext uri="{FF2B5EF4-FFF2-40B4-BE49-F238E27FC236}">
                <a16:creationId xmlns:a16="http://schemas.microsoft.com/office/drawing/2014/main" id="{42742E25-FCFD-49EA-8BE1-74BD2966C406}"/>
              </a:ext>
            </a:extLst>
          </p:cNvPr>
          <p:cNvSpPr txBox="1"/>
          <p:nvPr/>
        </p:nvSpPr>
        <p:spPr>
          <a:xfrm>
            <a:off x="697502" y="2083983"/>
            <a:ext cx="59694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00"/>
                </a:solidFill>
                <a:effectLst/>
                <a:uLnTx/>
                <a:uFillTx/>
                <a:latin typeface="Arial"/>
                <a:ea typeface="+mn-ea"/>
                <a:cs typeface="Arial"/>
              </a:rPr>
              <a:t>cut</a:t>
            </a:r>
          </a:p>
        </p:txBody>
      </p:sp>
      <p:sp>
        <p:nvSpPr>
          <p:cNvPr id="24" name="TextBox 23">
            <a:extLst>
              <a:ext uri="{FF2B5EF4-FFF2-40B4-BE49-F238E27FC236}">
                <a16:creationId xmlns:a16="http://schemas.microsoft.com/office/drawing/2014/main" id="{2D93110B-58C2-4C67-A774-790FB791ADF0}"/>
              </a:ext>
            </a:extLst>
          </p:cNvPr>
          <p:cNvSpPr txBox="1"/>
          <p:nvPr/>
        </p:nvSpPr>
        <p:spPr>
          <a:xfrm>
            <a:off x="1736600" y="3518098"/>
            <a:ext cx="930399"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00"/>
                </a:solidFill>
                <a:effectLst/>
                <a:uLnTx/>
                <a:uFillTx/>
                <a:latin typeface="Arial"/>
                <a:ea typeface="+mn-ea"/>
                <a:cs typeface="Arial"/>
              </a:rPr>
              <a:t>Input</a:t>
            </a:r>
          </a:p>
        </p:txBody>
      </p:sp>
    </p:spTree>
    <p:extLst>
      <p:ext uri="{BB962C8B-B14F-4D97-AF65-F5344CB8AC3E}">
        <p14:creationId xmlns:p14="http://schemas.microsoft.com/office/powerpoint/2010/main" val="1330193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409F-DD5A-4544-BA4E-B4C793A5BB29}"/>
              </a:ext>
            </a:extLst>
          </p:cNvPr>
          <p:cNvSpPr>
            <a:spLocks noGrp="1"/>
          </p:cNvSpPr>
          <p:nvPr>
            <p:ph type="title"/>
          </p:nvPr>
        </p:nvSpPr>
        <p:spPr/>
        <p:txBody>
          <a:bodyPr/>
          <a:lstStyle/>
          <a:p>
            <a:r>
              <a:rPr lang="en-US" dirty="0"/>
              <a:t>Training and blind testing for different datasets</a:t>
            </a:r>
          </a:p>
        </p:txBody>
      </p:sp>
      <p:sp>
        <p:nvSpPr>
          <p:cNvPr id="4" name="Slide Number Placeholder 3">
            <a:extLst>
              <a:ext uri="{FF2B5EF4-FFF2-40B4-BE49-F238E27FC236}">
                <a16:creationId xmlns:a16="http://schemas.microsoft.com/office/drawing/2014/main" id="{C23A23ED-F021-4211-9254-DF851E063E4D}"/>
              </a:ext>
            </a:extLst>
          </p:cNvPr>
          <p:cNvSpPr>
            <a:spLocks noGrp="1"/>
          </p:cNvSpPr>
          <p:nvPr>
            <p:ph type="sldNum" sz="quarter" idx="12"/>
          </p:nvPr>
        </p:nvSpPr>
        <p:spPr/>
        <p:txBody>
          <a:bodyPr/>
          <a:lstStyle/>
          <a:p>
            <a:fld id="{B4DB0E65-EF00-7F4C-860A-46B7C286D3E3}" type="slidenum">
              <a:rPr lang="en-US" smtClean="0"/>
              <a:pPr/>
              <a:t>9</a:t>
            </a:fld>
            <a:endParaRPr lang="en-US" dirty="0"/>
          </a:p>
        </p:txBody>
      </p:sp>
      <p:pic>
        <p:nvPicPr>
          <p:cNvPr id="5" name="Picture 4">
            <a:extLst>
              <a:ext uri="{FF2B5EF4-FFF2-40B4-BE49-F238E27FC236}">
                <a16:creationId xmlns:a16="http://schemas.microsoft.com/office/drawing/2014/main" id="{904305B9-F5DD-4C10-BC64-806A262BE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58" y="1853420"/>
            <a:ext cx="4263074" cy="18522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CF4BCB-A5FA-4D95-BB02-9C462F39C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57" y="3938918"/>
            <a:ext cx="4258843" cy="18522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D2D9AE-B8ED-41BB-9651-9D3673B96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403" y="1865800"/>
            <a:ext cx="4216439" cy="1839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2798C0-330E-4D62-868F-6D4F07FDA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333" y="3938918"/>
            <a:ext cx="4224867" cy="1852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DACF9C3C-EACB-4639-B83A-2C49472104D1}"/>
              </a:ext>
            </a:extLst>
          </p:cNvPr>
          <p:cNvSpPr txBox="1"/>
          <p:nvPr/>
        </p:nvSpPr>
        <p:spPr>
          <a:xfrm>
            <a:off x="1806879" y="1865800"/>
            <a:ext cx="20313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Naïve </a:t>
            </a:r>
            <a:r>
              <a:rPr kumimoji="0" lang="en-US" sz="1800" b="0" i="0" u="none" strike="noStrike" kern="1200" cap="none" spc="0" normalizeH="0" baseline="0" noProof="0" dirty="0" err="1">
                <a:ln>
                  <a:noFill/>
                </a:ln>
                <a:solidFill>
                  <a:srgbClr val="FF0000"/>
                </a:solidFill>
                <a:effectLst/>
                <a:uLnTx/>
                <a:uFillTx/>
                <a:latin typeface="Arial"/>
                <a:ea typeface="+mn-ea"/>
                <a:cs typeface="+mn-cs"/>
              </a:rPr>
              <a:t>Unet</a:t>
            </a:r>
            <a:r>
              <a:rPr kumimoji="0" lang="en-US" sz="1800" b="0" i="0" u="none" strike="noStrike" kern="1200" cap="none" spc="0" normalizeH="0" baseline="0" noProof="0" dirty="0">
                <a:ln>
                  <a:noFill/>
                </a:ln>
                <a:solidFill>
                  <a:srgbClr val="FF0000"/>
                </a:solidFill>
                <a:effectLst/>
                <a:uLnTx/>
                <a:uFillTx/>
                <a:latin typeface="Arial"/>
                <a:ea typeface="+mn-ea"/>
                <a:cs typeface="+mn-cs"/>
              </a:rPr>
              <a:t> model</a:t>
            </a:r>
          </a:p>
        </p:txBody>
      </p:sp>
      <p:sp>
        <p:nvSpPr>
          <p:cNvPr id="10" name="TextBox 8">
            <a:extLst>
              <a:ext uri="{FF2B5EF4-FFF2-40B4-BE49-F238E27FC236}">
                <a16:creationId xmlns:a16="http://schemas.microsoft.com/office/drawing/2014/main" id="{1AF848AB-39CB-4ADD-81F3-000CCDE2C10B}"/>
              </a:ext>
            </a:extLst>
          </p:cNvPr>
          <p:cNvSpPr txBox="1"/>
          <p:nvPr/>
        </p:nvSpPr>
        <p:spPr>
          <a:xfrm>
            <a:off x="1750899" y="4012537"/>
            <a:ext cx="25186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CVX proprietary model</a:t>
            </a:r>
          </a:p>
        </p:txBody>
      </p:sp>
      <p:sp>
        <p:nvSpPr>
          <p:cNvPr id="11" name="TextBox 9">
            <a:extLst>
              <a:ext uri="{FF2B5EF4-FFF2-40B4-BE49-F238E27FC236}">
                <a16:creationId xmlns:a16="http://schemas.microsoft.com/office/drawing/2014/main" id="{A514F096-3344-4FFA-8B97-215CE32CAC4B}"/>
              </a:ext>
            </a:extLst>
          </p:cNvPr>
          <p:cNvSpPr txBox="1"/>
          <p:nvPr/>
        </p:nvSpPr>
        <p:spPr>
          <a:xfrm>
            <a:off x="6231247" y="1853420"/>
            <a:ext cx="20313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Naïve </a:t>
            </a:r>
            <a:r>
              <a:rPr kumimoji="0" lang="en-US" sz="1800" b="0" i="0" u="none" strike="noStrike" kern="1200" cap="none" spc="0" normalizeH="0" baseline="0" noProof="0" dirty="0" err="1">
                <a:ln>
                  <a:noFill/>
                </a:ln>
                <a:solidFill>
                  <a:srgbClr val="FF0000"/>
                </a:solidFill>
                <a:effectLst/>
                <a:uLnTx/>
                <a:uFillTx/>
                <a:latin typeface="Arial"/>
                <a:ea typeface="+mn-ea"/>
                <a:cs typeface="+mn-cs"/>
              </a:rPr>
              <a:t>Unet</a:t>
            </a:r>
            <a:r>
              <a:rPr kumimoji="0" lang="en-US" sz="1800" b="0" i="0" u="none" strike="noStrike" kern="1200" cap="none" spc="0" normalizeH="0" baseline="0" noProof="0" dirty="0">
                <a:ln>
                  <a:noFill/>
                </a:ln>
                <a:solidFill>
                  <a:srgbClr val="FF0000"/>
                </a:solidFill>
                <a:effectLst/>
                <a:uLnTx/>
                <a:uFillTx/>
                <a:latin typeface="Arial"/>
                <a:ea typeface="+mn-ea"/>
                <a:cs typeface="+mn-cs"/>
              </a:rPr>
              <a:t> model</a:t>
            </a:r>
          </a:p>
        </p:txBody>
      </p:sp>
      <p:sp>
        <p:nvSpPr>
          <p:cNvPr id="12" name="TextBox 10">
            <a:extLst>
              <a:ext uri="{FF2B5EF4-FFF2-40B4-BE49-F238E27FC236}">
                <a16:creationId xmlns:a16="http://schemas.microsoft.com/office/drawing/2014/main" id="{965A9391-A7ED-4A59-B7FD-5A32EEAE4A86}"/>
              </a:ext>
            </a:extLst>
          </p:cNvPr>
          <p:cNvSpPr txBox="1"/>
          <p:nvPr/>
        </p:nvSpPr>
        <p:spPr>
          <a:xfrm>
            <a:off x="6071351" y="3952896"/>
            <a:ext cx="25186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CVX proprietary model</a:t>
            </a:r>
          </a:p>
        </p:txBody>
      </p:sp>
    </p:spTree>
    <p:extLst>
      <p:ext uri="{BB962C8B-B14F-4D97-AF65-F5344CB8AC3E}">
        <p14:creationId xmlns:p14="http://schemas.microsoft.com/office/powerpoint/2010/main" val="3072141671"/>
      </p:ext>
    </p:extLst>
  </p:cSld>
  <p:clrMapOvr>
    <a:masterClrMapping/>
  </p:clrMapOvr>
  <p:transition>
    <p:fade/>
  </p:transition>
</p:sld>
</file>

<file path=ppt/theme/theme1.xml><?xml version="1.0" encoding="utf-8"?>
<a:theme xmlns:a="http://schemas.openxmlformats.org/drawingml/2006/main" name="Corporate_Contemporary_Template">
  <a:themeElements>
    <a:clrScheme name="Chevron">
      <a:dk1>
        <a:srgbClr val="333333"/>
      </a:dk1>
      <a:lt1>
        <a:sysClr val="window" lastClr="FFFFFF"/>
      </a:lt1>
      <a:dk2>
        <a:srgbClr val="0050AA"/>
      </a:dk2>
      <a:lt2>
        <a:srgbClr val="EEECE1"/>
      </a:lt2>
      <a:accent1>
        <a:srgbClr val="009DD9"/>
      </a:accent1>
      <a:accent2>
        <a:srgbClr val="FFD200"/>
      </a:accent2>
      <a:accent3>
        <a:srgbClr val="6EA20A"/>
      </a:accent3>
      <a:accent4>
        <a:srgbClr val="F08400"/>
      </a:accent4>
      <a:accent5>
        <a:srgbClr val="42571F"/>
      </a:accent5>
      <a:accent6>
        <a:srgbClr val="523A58"/>
      </a:accent6>
      <a:hlink>
        <a:srgbClr val="0000FF"/>
      </a:hlink>
      <a:folHlink>
        <a:srgbClr val="AAAF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a:latin typeface="Arial"/>
            <a:cs typeface="Arial"/>
          </a:defRPr>
        </a:defPPr>
      </a:lstStyle>
    </a:txDef>
  </a:objectDefaults>
  <a:extraClrSchemeLst/>
</a:theme>
</file>

<file path=ppt/theme/theme2.xml><?xml version="1.0" encoding="utf-8"?>
<a:theme xmlns:a="http://schemas.openxmlformats.org/drawingml/2006/main" name="2_Office Theme">
  <a:themeElements>
    <a:clrScheme name="Chevron">
      <a:dk1>
        <a:srgbClr val="333333"/>
      </a:dk1>
      <a:lt1>
        <a:sysClr val="window" lastClr="FFFFFF"/>
      </a:lt1>
      <a:dk2>
        <a:srgbClr val="0050AA"/>
      </a:dk2>
      <a:lt2>
        <a:srgbClr val="EEECE1"/>
      </a:lt2>
      <a:accent1>
        <a:srgbClr val="009DD9"/>
      </a:accent1>
      <a:accent2>
        <a:srgbClr val="FFD200"/>
      </a:accent2>
      <a:accent3>
        <a:srgbClr val="6EA20A"/>
      </a:accent3>
      <a:accent4>
        <a:srgbClr val="F08400"/>
      </a:accent4>
      <a:accent5>
        <a:srgbClr val="42571F"/>
      </a:accent5>
      <a:accent6>
        <a:srgbClr val="523A58"/>
      </a:accent6>
      <a:hlink>
        <a:srgbClr val="0000FF"/>
      </a:hlink>
      <a:folHlink>
        <a:srgbClr val="AAAF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a:latin typeface="Arial"/>
            <a:cs typeface="Arial"/>
          </a:defRPr>
        </a:defPPr>
      </a:lstStyle>
    </a:txDef>
  </a:objectDefaults>
  <a:extraClrSchemeLst/>
</a:theme>
</file>

<file path=ppt/theme/theme3.xml><?xml version="1.0" encoding="utf-8"?>
<a:theme xmlns:a="http://schemas.openxmlformats.org/drawingml/2006/main" name="Chevron_PPT_WS_White">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Presentation1" id="{DDA7F3EB-6ACA-4BDC-BAF5-FCE9B1185EC0}" vid="{2CF1FF34-C3DF-4D10-A6CD-FE7F3F77D9A7}"/>
    </a:ext>
  </a:extLst>
</a:theme>
</file>

<file path=ppt/theme/theme4.xml><?xml version="1.0" encoding="utf-8"?>
<a:theme xmlns:a="http://schemas.openxmlformats.org/drawingml/2006/main" name="Chevron PPT_widescreen_2016_04-12">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Chevron_PPT_Widescreen" id="{678C97CC-69AB-AB46-AA21-E73BDA91082A}" vid="{86470512-57FB-4C42-B02F-6DC7BF2520CE}"/>
    </a:ext>
  </a:extLst>
</a:theme>
</file>

<file path=ppt/theme/theme5.xml><?xml version="1.0" encoding="utf-8"?>
<a:theme xmlns:a="http://schemas.openxmlformats.org/drawingml/2006/main" name="Corporate PPT template_basic">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Chevron_PPT_Standard" id="{F5AF1C88-D356-944A-901D-C3EE1C3CB669}" vid="{02262430-1950-4C42-9482-D72AC495BF68}"/>
    </a:ext>
  </a:extLst>
</a:theme>
</file>

<file path=ppt/theme/theme6.xml><?xml version="1.0" encoding="utf-8"?>
<a:theme xmlns:a="http://schemas.openxmlformats.org/drawingml/2006/main" name="1_Chevron_PPT_WS_White">
  <a:themeElements>
    <a:clrScheme name="chevron">
      <a:dk1>
        <a:sysClr val="windowText" lastClr="000000"/>
      </a:dk1>
      <a:lt1>
        <a:sysClr val="window" lastClr="FFFFFF"/>
      </a:lt1>
      <a:dk2>
        <a:srgbClr val="0B2D71"/>
      </a:dk2>
      <a:lt2>
        <a:srgbClr val="009DD9"/>
      </a:lt2>
      <a:accent1>
        <a:srgbClr val="0066B2"/>
      </a:accent1>
      <a:accent2>
        <a:srgbClr val="00708C"/>
      </a:accent2>
      <a:accent3>
        <a:srgbClr val="769231"/>
      </a:accent3>
      <a:accent4>
        <a:srgbClr val="97002E"/>
      </a:accent4>
      <a:accent5>
        <a:srgbClr val="E5601F"/>
      </a:accent5>
      <a:accent6>
        <a:srgbClr val="751269"/>
      </a:accent6>
      <a:hlink>
        <a:srgbClr val="009DD9"/>
      </a:hlink>
      <a:folHlink>
        <a:srgbClr val="0B2D7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Dark blue">
      <a:srgbClr val="0B2D71"/>
    </a:custClr>
    <a:custClr name="Medium blue">
      <a:srgbClr val="0066B2"/>
    </a:custClr>
    <a:custClr name="Light blue">
      <a:srgbClr val="009DD9"/>
    </a:custClr>
    <a:custClr name="Dark teal">
      <a:srgbClr val="003653"/>
    </a:custClr>
    <a:custClr name="Medium teal">
      <a:srgbClr val="00708C"/>
    </a:custClr>
    <a:custClr name="Light teal">
      <a:srgbClr val="00B2BD"/>
    </a:custClr>
    <a:custClr name="Dark green">
      <a:srgbClr val="444B0D"/>
    </a:custClr>
    <a:custClr name="Medium green">
      <a:srgbClr val="769231"/>
    </a:custClr>
    <a:custClr name="Light green">
      <a:srgbClr val="B2CC34"/>
    </a:custClr>
    <a:custClr name="Dark red">
      <a:srgbClr val="58001C"/>
    </a:custClr>
    <a:custClr name="Medium red">
      <a:srgbClr val="97002E"/>
    </a:custClr>
    <a:custClr name="Light red">
      <a:srgbClr val="E21836"/>
    </a:custClr>
    <a:custClr name="Dark orange">
      <a:srgbClr val="711B00"/>
    </a:custClr>
    <a:custClr name="Medium orange">
      <a:srgbClr val="E5601F"/>
    </a:custClr>
    <a:custClr name="Light orange">
      <a:srgbClr val="FAAB18"/>
    </a:custClr>
    <a:custClr name="Dark purple">
      <a:srgbClr val="3A0D36"/>
    </a:custClr>
    <a:custClr name="Medium purple">
      <a:srgbClr val="751269"/>
    </a:custClr>
    <a:custClr name="Light purple">
      <a:srgbClr val="BA3093"/>
    </a:custClr>
    <a:custClr name="Black">
      <a:srgbClr val="000000"/>
    </a:custClr>
    <a:custClr name="Dark gray">
      <a:srgbClr val="6B6D6F"/>
    </a:custClr>
    <a:custClr name="Medium gray">
      <a:srgbClr val="8C8F93"/>
    </a:custClr>
    <a:custClr name="Light gray">
      <a:srgbClr val="DBDCDD"/>
    </a:custClr>
    <a:custClr name="Background gray">
      <a:srgbClr val="EDEDEE"/>
    </a:custClr>
  </a:custClrLst>
  <a:extLst>
    <a:ext uri="{05A4C25C-085E-4340-85A3-A5531E510DB2}">
      <thm15:themeFamily xmlns:thm15="http://schemas.microsoft.com/office/thememl/2012/main" name="Presentation1" id="{6EB75893-991E-44B8-B7EF-55E100AF0F0C}" vid="{72F140B4-F0B3-421B-86EC-749B71648E2C}"/>
    </a:ext>
  </a:extLst>
</a:theme>
</file>

<file path=ppt/theme/theme7.xml><?xml version="1.0" encoding="utf-8"?>
<a:theme xmlns:a="http://schemas.openxmlformats.org/drawingml/2006/main" name="1_Corporate_Contemporary_Template">
  <a:themeElements>
    <a:clrScheme name="Chevron">
      <a:dk1>
        <a:srgbClr val="333333"/>
      </a:dk1>
      <a:lt1>
        <a:sysClr val="window" lastClr="FFFFFF"/>
      </a:lt1>
      <a:dk2>
        <a:srgbClr val="0050AA"/>
      </a:dk2>
      <a:lt2>
        <a:srgbClr val="EEECE1"/>
      </a:lt2>
      <a:accent1>
        <a:srgbClr val="009DD9"/>
      </a:accent1>
      <a:accent2>
        <a:srgbClr val="FFD200"/>
      </a:accent2>
      <a:accent3>
        <a:srgbClr val="6EA20A"/>
      </a:accent3>
      <a:accent4>
        <a:srgbClr val="F08400"/>
      </a:accent4>
      <a:accent5>
        <a:srgbClr val="42571F"/>
      </a:accent5>
      <a:accent6>
        <a:srgbClr val="523A58"/>
      </a:accent6>
      <a:hlink>
        <a:srgbClr val="0000FF"/>
      </a:hlink>
      <a:folHlink>
        <a:srgbClr val="AAAFB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a:latin typeface="Arial"/>
            <a:cs typeface="Aria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191B174E615147A676D3977DA18200" ma:contentTypeVersion="13" ma:contentTypeDescription="Create a new document." ma:contentTypeScope="" ma:versionID="2af953e39cff374f81d3a512d24acd18">
  <xsd:schema xmlns:xsd="http://www.w3.org/2001/XMLSchema" xmlns:xs="http://www.w3.org/2001/XMLSchema" xmlns:p="http://schemas.microsoft.com/office/2006/metadata/properties" xmlns:ns3="0a81475e-96c0-4459-80f0-4705b42f49a4" xmlns:ns4="3af3deb7-31a7-4e1b-af6f-7a7217711f20" targetNamespace="http://schemas.microsoft.com/office/2006/metadata/properties" ma:root="true" ma:fieldsID="fe2c51f8281509f03197b9bea5174e44" ns3:_="" ns4:_="">
    <xsd:import namespace="0a81475e-96c0-4459-80f0-4705b42f49a4"/>
    <xsd:import namespace="3af3deb7-31a7-4e1b-af6f-7a7217711f2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81475e-96c0-4459-80f0-4705b42f49a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f3deb7-31a7-4e1b-af6f-7a7217711f2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6FBAE3-76EA-4DC8-BE1B-82528BD9D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81475e-96c0-4459-80f0-4705b42f49a4"/>
    <ds:schemaRef ds:uri="3af3deb7-31a7-4e1b-af6f-7a7217711f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8FEF55-E5C6-488A-AF4C-D2F722C74387}">
  <ds:schemaRefs>
    <ds:schemaRef ds:uri="http://purl.org/dc/dcmitype/"/>
    <ds:schemaRef ds:uri="http://schemas.microsoft.com/office/infopath/2007/PartnerControls"/>
    <ds:schemaRef ds:uri="http://purl.org/dc/elements/1.1/"/>
    <ds:schemaRef ds:uri="0a81475e-96c0-4459-80f0-4705b42f49a4"/>
    <ds:schemaRef ds:uri="http://schemas.microsoft.com/office/2006/metadata/properties"/>
    <ds:schemaRef ds:uri="3af3deb7-31a7-4e1b-af6f-7a7217711f20"/>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9C629841-E4E5-4E44-84C2-7533448E48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Corporate_Contemporary_Template</Template>
  <TotalTime>3359</TotalTime>
  <Words>2886</Words>
  <Application>Microsoft Office PowerPoint</Application>
  <PresentationFormat>On-screen Show (4:3)</PresentationFormat>
  <Paragraphs>318</Paragraphs>
  <Slides>24</Slides>
  <Notes>22</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24</vt:i4>
      </vt:variant>
    </vt:vector>
  </HeadingPairs>
  <TitlesOfParts>
    <vt:vector size="40" baseType="lpstr">
      <vt:lpstr>Arial</vt:lpstr>
      <vt:lpstr>Calibri</vt:lpstr>
      <vt:lpstr>Cambria Math</vt:lpstr>
      <vt:lpstr>Courier New</vt:lpstr>
      <vt:lpstr>Georgia</vt:lpstr>
      <vt:lpstr>Rockwell</vt:lpstr>
      <vt:lpstr>Times New Roman</vt:lpstr>
      <vt:lpstr>Wingdings</vt:lpstr>
      <vt:lpstr>Wingdings 3</vt:lpstr>
      <vt:lpstr>Corporate_Contemporary_Template</vt:lpstr>
      <vt:lpstr>2_Office Theme</vt:lpstr>
      <vt:lpstr>Chevron_PPT_WS_White</vt:lpstr>
      <vt:lpstr>Chevron PPT_widescreen_2016_04-12</vt:lpstr>
      <vt:lpstr>Corporate PPT template_basic</vt:lpstr>
      <vt:lpstr>1_Chevron_PPT_WS_White</vt:lpstr>
      <vt:lpstr>1_Corporate_Contemporary_Template</vt:lpstr>
      <vt:lpstr> AI Applications for MCBU and CTC Projects</vt:lpstr>
      <vt:lpstr>Outlines</vt:lpstr>
      <vt:lpstr>What I do in Chevron?  Artificial Learning Fracturing Project for MCBU as a AI/ML SME, technical leader and primary developer  collaboration: Mike Li, Baosheng Liang, Steve Yow…  </vt:lpstr>
      <vt:lpstr>ALF Project</vt:lpstr>
      <vt:lpstr>ALF workflows and architecture</vt:lpstr>
      <vt:lpstr>Field testing challenge: Different permeability range in different MCBU field datasets </vt:lpstr>
      <vt:lpstr>Four Models: California, Delaware Ranch, HHTX, Reeves (Intrinsic Permeability)</vt:lpstr>
      <vt:lpstr>Solution: CVX proprietary physics-guided U-net model using Inception</vt:lpstr>
      <vt:lpstr>Training and blind testing for different datasets</vt:lpstr>
      <vt:lpstr>Recent Blind testing for new scenarios</vt:lpstr>
      <vt:lpstr>What I learn</vt:lpstr>
      <vt:lpstr>What I do in Chevron?  Proposed innovative idea to use Deep Learning Clustering for DAS Microseismic and completed PoC development successfully  </vt:lpstr>
      <vt:lpstr>Deep Learning clustering for DAS Microseismic</vt:lpstr>
      <vt:lpstr>Test Dataset</vt:lpstr>
      <vt:lpstr>Latent Space Dimensionality</vt:lpstr>
      <vt:lpstr>Deep Learning clustering for DAS microseismic</vt:lpstr>
      <vt:lpstr>What I learn</vt:lpstr>
      <vt:lpstr>What I do in Chevron?  Deep Reinforcement Learning for Field Development Plan Optimization   as a full stack AI developer from backend DRL to frontend serverless computing  </vt:lpstr>
      <vt:lpstr>OilField Development Plan Optimization with AI</vt:lpstr>
      <vt:lpstr>Training the AI as a Deep Neural Network</vt:lpstr>
      <vt:lpstr>Proof-of-Concept Study</vt:lpstr>
      <vt:lpstr>1st Practical FDP DRL Application to GOM Asset</vt:lpstr>
      <vt:lpstr>Mlops using serverless computing and Realtime AKS pipelines</vt:lpstr>
      <vt:lpstr>What I learn</vt:lpstr>
    </vt:vector>
  </TitlesOfParts>
  <Company>Chevron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 2012 Who Am I?</dc:title>
  <dc:creator>Barry Katz</dc:creator>
  <cp:lastModifiedBy>Hu, Chaoshun</cp:lastModifiedBy>
  <cp:revision>137</cp:revision>
  <cp:lastPrinted>2020-09-14T21:40:42Z</cp:lastPrinted>
  <dcterms:created xsi:type="dcterms:W3CDTF">2012-01-24T02:40:01Z</dcterms:created>
  <dcterms:modified xsi:type="dcterms:W3CDTF">2020-10-31T21:11:13Z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0x01010053191B174E615147A676D3977DA18200</vt:lpwstr>
  </property>
  <property fmtid="{D5CDD505-2E9C-101B-9397-08002B2CF9AE}" pid="3" name="Chevron Discipline">
    <vt:lpwstr/>
  </property>
  <property fmtid="{D5CDD505-2E9C-101B-9397-08002B2CF9AE}" pid="4" name="Retention Category">
    <vt:lpwstr>1;#Non-Record|1e0fcd32-c316-4759-967f-319c5b88aa7f</vt:lpwstr>
  </property>
  <property fmtid="{D5CDD505-2E9C-101B-9397-08002B2CF9AE}" pid="5" name="Chevron Organization">
    <vt:lpwstr>2;#ETC|6ce68f7a-2624-44d6-8ce4-0f9fbeb45c15</vt:lpwstr>
  </property>
</Properties>
</file>